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Raleway SemiBold" charset="0"/>
      <p:regular r:id="rId55"/>
      <p:bold r:id="rId56"/>
      <p:italic r:id="rId57"/>
      <p:boldItalic r:id="rId58"/>
    </p:embeddedFont>
    <p:embeddedFont>
      <p:font typeface="Calibri" pitchFamily="34" charset="0"/>
      <p:regular r:id="rId59"/>
      <p:bold r:id="rId60"/>
      <p:italic r:id="rId61"/>
      <p:boldItalic r:id="rId62"/>
    </p:embeddedFont>
    <p:embeddedFont>
      <p:font typeface="Raleway" charset="0"/>
      <p:regular r:id="rId63"/>
      <p:bold r:id="rId64"/>
      <p:italic r:id="rId65"/>
      <p:boldItalic r:id="rId66"/>
    </p:embeddedFont>
    <p:embeddedFont>
      <p:font typeface="Barlow Light" charset="0"/>
      <p:regular r:id="rId67"/>
      <p:bold r:id="rId68"/>
      <p:italic r:id="rId69"/>
      <p:boldItalic r:id="rId70"/>
    </p:embeddedFont>
    <p:embeddedFont>
      <p:font typeface="Barlow"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321AB88-F5A6-4EC9-948B-8A4BFF5605F2}">
  <a:tblStyle styleId="{4321AB88-F5A6-4EC9-948B-8A4BFF5605F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595" y="-77"/>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8d6ccfd26_0_6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8d6ccfd2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88d6ccfd26_1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88d6ccfd2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88d6ccfd26_1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88d6ccfd2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88d6ccfd26_1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88d6ccfd2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8d6ccfd26_1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8d6ccfd2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8d6ccfd26_1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8d6ccfd2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8d6ccfd26_1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8d6ccfd2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8d6ccfd26_1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8d6ccfd26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8d6ccfd26_1_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8d6ccfd26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88d6ccfd26_1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88d6ccfd26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891243e022_7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891243e022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898bf98c14_0_2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898bf98c1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98bf98c14_0_2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98bf98c1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98bf98c14_0_6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98bf98c14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8d0fc4ade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8d0fc4ad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898bf98c14_0_8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898bf98c14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898bf98c14_0_8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898bf98c14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89bc4573eb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89bc4573e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89bc4573eb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89bc4573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898bf9e724_1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898bf9e72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62adf83c59d03fe9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62adf83c59d03fe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62adf83c59d03fe9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62adf83c59d03fe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62adf83c59d03fe9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62adf83c59d03fe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98bf98c14_0_8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898bf98c14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89bc4582a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89bc4582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89d24ac3c5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89d24ac3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898bf9e724_1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898bf9e72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8a5d69a305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8a5d69a3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898bf9e724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898bf9e72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8a5d69a305_3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8a5d69a30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898bf9e724_1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898bf9e72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8a5d69a305_5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8a5d69a305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8a5d69a305_5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8a5d69a305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898bf9e724_1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898bf9e72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898bf9e724_1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898bf9e72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8a5d69a305_4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8a5d69a30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8a5d69a305_4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8a5d69a305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8d6ccfd2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8d6ccfd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8a5d69a305_4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8a5d69a305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8a5d69a305_6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8a5d69a305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898bf9e724_1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898bf9e72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8d6ccfd26_0_1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8d6ccfd2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8d6ccfd26_0_4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88d6ccfd26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8d6ccfd26_0_6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88d6ccfd26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8d6ccfd26_0_6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8d6ccfd26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ctrTitle"/>
          </p:nvPr>
        </p:nvSpPr>
        <p:spPr>
          <a:xfrm>
            <a:off x="-1001725" y="245225"/>
            <a:ext cx="8291400" cy="2730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Veille technologique : Marketing digital</a:t>
            </a:r>
            <a:endParaRPr sz="2400" b="1">
              <a:solidFill>
                <a:srgbClr val="FF00FF"/>
              </a:solidFill>
              <a:latin typeface="Arial"/>
              <a:ea typeface="Arial"/>
              <a:cs typeface="Arial"/>
              <a:sym typeface="Arial"/>
            </a:endParaRPr>
          </a:p>
          <a:p>
            <a:pPr marL="0" lvl="0" indent="0" algn="ctr" rtl="0">
              <a:spcBef>
                <a:spcPts val="0"/>
              </a:spcBef>
              <a:spcAft>
                <a:spcPts val="0"/>
              </a:spcAft>
              <a:buNone/>
            </a:pPr>
            <a:endParaRPr/>
          </a:p>
        </p:txBody>
      </p:sp>
      <p:grpSp>
        <p:nvGrpSpPr>
          <p:cNvPr id="64" name="Google Shape;64;p12"/>
          <p:cNvGrpSpPr/>
          <p:nvPr/>
        </p:nvGrpSpPr>
        <p:grpSpPr>
          <a:xfrm>
            <a:off x="5455252" y="677176"/>
            <a:ext cx="3841143" cy="3893303"/>
            <a:chOff x="5122427" y="668001"/>
            <a:chExt cx="3841143" cy="3893303"/>
          </a:xfrm>
        </p:grpSpPr>
        <p:sp>
          <p:nvSpPr>
            <p:cNvPr id="65" name="Google Shape;65;p12"/>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 name="Google Shape;95;p12"/>
            <p:cNvGrpSpPr/>
            <p:nvPr/>
          </p:nvGrpSpPr>
          <p:grpSpPr>
            <a:xfrm flipH="1">
              <a:off x="5678143" y="1227582"/>
              <a:ext cx="345795" cy="1043508"/>
              <a:chOff x="5678143" y="1151382"/>
              <a:chExt cx="345795" cy="1043508"/>
            </a:xfrm>
          </p:grpSpPr>
          <p:sp>
            <p:nvSpPr>
              <p:cNvPr id="96" name="Google Shape;96;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113;p12"/>
            <p:cNvGrpSpPr/>
            <p:nvPr/>
          </p:nvGrpSpPr>
          <p:grpSpPr>
            <a:xfrm>
              <a:off x="5122427" y="3292365"/>
              <a:ext cx="823270" cy="1268939"/>
              <a:chOff x="5490177" y="3555452"/>
              <a:chExt cx="823270" cy="1268939"/>
            </a:xfrm>
          </p:grpSpPr>
          <p:sp>
            <p:nvSpPr>
              <p:cNvPr id="114" name="Google Shape;114;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12"/>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2"/>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0" name="Google Shape;180;p12"/>
            <p:cNvGrpSpPr/>
            <p:nvPr/>
          </p:nvGrpSpPr>
          <p:grpSpPr>
            <a:xfrm>
              <a:off x="6544681" y="927100"/>
              <a:ext cx="264550" cy="200503"/>
              <a:chOff x="6621095" y="1452181"/>
              <a:chExt cx="330894" cy="250785"/>
            </a:xfrm>
          </p:grpSpPr>
          <p:sp>
            <p:nvSpPr>
              <p:cNvPr id="181" name="Google Shape;18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12"/>
            <p:cNvGrpSpPr/>
            <p:nvPr/>
          </p:nvGrpSpPr>
          <p:grpSpPr>
            <a:xfrm>
              <a:off x="7210360" y="1314224"/>
              <a:ext cx="264550" cy="200503"/>
              <a:chOff x="6621095" y="1452181"/>
              <a:chExt cx="330894" cy="250785"/>
            </a:xfrm>
          </p:grpSpPr>
          <p:sp>
            <p:nvSpPr>
              <p:cNvPr id="187" name="Google Shape;187;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 name="Google Shape;192;p12"/>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4" name="Google Shape;194;p12"/>
            <p:cNvGrpSpPr/>
            <p:nvPr/>
          </p:nvGrpSpPr>
          <p:grpSpPr>
            <a:xfrm flipH="1">
              <a:off x="8183210" y="2407472"/>
              <a:ext cx="780360" cy="1195999"/>
              <a:chOff x="3975528" y="3303922"/>
              <a:chExt cx="780360" cy="1195999"/>
            </a:xfrm>
          </p:grpSpPr>
          <p:sp>
            <p:nvSpPr>
              <p:cNvPr id="195" name="Google Shape;195;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 name="Google Shape;221;p12"/>
              <p:cNvGrpSpPr/>
              <p:nvPr/>
            </p:nvGrpSpPr>
            <p:grpSpPr>
              <a:xfrm flipH="1">
                <a:off x="4321768" y="3621401"/>
                <a:ext cx="239005" cy="181217"/>
                <a:chOff x="6621095" y="1452181"/>
                <a:chExt cx="330894" cy="250785"/>
              </a:xfrm>
            </p:grpSpPr>
            <p:sp>
              <p:nvSpPr>
                <p:cNvPr id="222" name="Google Shape;222;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7" name="Google Shape;227;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 name="Google Shape;229;p12"/>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1" name="Google Shape;231;p12"/>
            <p:cNvGrpSpPr/>
            <p:nvPr/>
          </p:nvGrpSpPr>
          <p:grpSpPr>
            <a:xfrm>
              <a:off x="5144045" y="893590"/>
              <a:ext cx="2833667" cy="2964311"/>
              <a:chOff x="3860721" y="1330073"/>
              <a:chExt cx="3544299" cy="3707706"/>
            </a:xfrm>
          </p:grpSpPr>
          <p:sp>
            <p:nvSpPr>
              <p:cNvPr id="232" name="Google Shape;232;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9" name="Google Shape;339;p12"/>
          <p:cNvSpPr txBox="1">
            <a:spLocks noGrp="1"/>
          </p:cNvSpPr>
          <p:nvPr>
            <p:ph type="ctrTitle"/>
          </p:nvPr>
        </p:nvSpPr>
        <p:spPr>
          <a:xfrm>
            <a:off x="546400" y="2803000"/>
            <a:ext cx="4489500" cy="2458200"/>
          </a:xfrm>
          <a:prstGeom prst="rect">
            <a:avLst/>
          </a:prstGeom>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2500" b="1" u="sng">
                <a:latin typeface="Raleway"/>
                <a:ea typeface="Raleway"/>
                <a:cs typeface="Raleway"/>
                <a:sym typeface="Raleway"/>
              </a:rPr>
              <a:t>Groupe 2</a:t>
            </a:r>
            <a:endParaRPr sz="2500" b="1" u="sng">
              <a:latin typeface="Raleway"/>
              <a:ea typeface="Raleway"/>
              <a:cs typeface="Raleway"/>
              <a:sym typeface="Raleway"/>
            </a:endParaRPr>
          </a:p>
          <a:p>
            <a:pPr marL="0" lvl="0" indent="0" algn="l" rtl="0">
              <a:lnSpc>
                <a:spcPct val="115000"/>
              </a:lnSpc>
              <a:spcBef>
                <a:spcPts val="0"/>
              </a:spcBef>
              <a:spcAft>
                <a:spcPts val="0"/>
              </a:spcAft>
              <a:buNone/>
            </a:pPr>
            <a:r>
              <a:rPr lang="en" sz="2500"/>
              <a:t>Mor DIOP</a:t>
            </a:r>
            <a:endParaRPr sz="2500"/>
          </a:p>
          <a:p>
            <a:pPr marL="0" lvl="0" indent="0" algn="l" rtl="0">
              <a:lnSpc>
                <a:spcPct val="115000"/>
              </a:lnSpc>
              <a:spcBef>
                <a:spcPts val="0"/>
              </a:spcBef>
              <a:spcAft>
                <a:spcPts val="0"/>
              </a:spcAft>
              <a:buNone/>
            </a:pPr>
            <a:r>
              <a:rPr lang="en" sz="2500"/>
              <a:t>Marie Perle RAJAONA</a:t>
            </a:r>
            <a:endParaRPr sz="2500"/>
          </a:p>
          <a:p>
            <a:pPr marL="0" lvl="0" indent="0" algn="l" rtl="0">
              <a:lnSpc>
                <a:spcPct val="115000"/>
              </a:lnSpc>
              <a:spcBef>
                <a:spcPts val="0"/>
              </a:spcBef>
              <a:spcAft>
                <a:spcPts val="0"/>
              </a:spcAft>
              <a:buNone/>
            </a:pPr>
            <a:r>
              <a:rPr lang="en" sz="2500"/>
              <a:t>Ababacar Diene NDIAYE</a:t>
            </a:r>
            <a:endParaRPr sz="2500"/>
          </a:p>
          <a:p>
            <a:pPr marL="0" lvl="0" indent="0" algn="l" rtl="0">
              <a:lnSpc>
                <a:spcPct val="115000"/>
              </a:lnSpc>
              <a:spcBef>
                <a:spcPts val="0"/>
              </a:spcBef>
              <a:spcAft>
                <a:spcPts val="0"/>
              </a:spcAft>
              <a:buNone/>
            </a:pPr>
            <a:r>
              <a:rPr lang="en" sz="2500"/>
              <a:t>Serigne Fallou FALL</a:t>
            </a:r>
            <a:endParaRPr sz="2500"/>
          </a:p>
          <a:p>
            <a:pPr marL="0" lvl="0" indent="0" algn="ctr" rtl="0">
              <a:lnSpc>
                <a:spcPct val="115000"/>
              </a:lnSpc>
              <a:spcBef>
                <a:spcPts val="0"/>
              </a:spcBef>
              <a:spcAft>
                <a:spcPts val="0"/>
              </a:spcAft>
              <a:buNone/>
            </a:pPr>
            <a:endParaRPr sz="2500"/>
          </a:p>
        </p:txBody>
      </p:sp>
      <p:sp>
        <p:nvSpPr>
          <p:cNvPr id="340" name="Google Shape;340;p12"/>
          <p:cNvSpPr txBox="1">
            <a:spLocks noGrp="1"/>
          </p:cNvSpPr>
          <p:nvPr>
            <p:ph type="ctrTitle"/>
          </p:nvPr>
        </p:nvSpPr>
        <p:spPr>
          <a:xfrm>
            <a:off x="5118400" y="3723900"/>
            <a:ext cx="4489500" cy="176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sz="2000" b="1">
              <a:latin typeface="Raleway"/>
              <a:ea typeface="Raleway"/>
              <a:cs typeface="Raleway"/>
              <a:sym typeface="Raleway"/>
            </a:endParaRPr>
          </a:p>
          <a:p>
            <a:pPr marL="0" lvl="0" indent="0" algn="ctr" rtl="0">
              <a:spcBef>
                <a:spcPts val="0"/>
              </a:spcBef>
              <a:spcAft>
                <a:spcPts val="0"/>
              </a:spcAft>
              <a:buNone/>
            </a:pPr>
            <a:r>
              <a:rPr lang="en" sz="2000" b="1">
                <a:latin typeface="Raleway"/>
                <a:ea typeface="Raleway"/>
                <a:cs typeface="Raleway"/>
                <a:sym typeface="Raleway"/>
              </a:rPr>
              <a:t>P3_Dev_Web</a:t>
            </a:r>
            <a:endParaRPr sz="2000" b="1">
              <a:latin typeface="Raleway"/>
              <a:ea typeface="Raleway"/>
              <a:cs typeface="Raleway"/>
              <a:sym typeface="Raleway"/>
            </a:endParaRPr>
          </a:p>
          <a:p>
            <a:pPr marL="0" lvl="0" indent="0" algn="ctr" rtl="0">
              <a:spcBef>
                <a:spcPts val="0"/>
              </a:spcBef>
              <a:spcAft>
                <a:spcPts val="0"/>
              </a:spcAft>
              <a:buNone/>
            </a:pPr>
            <a:r>
              <a:rPr lang="en" sz="2000" b="1">
                <a:latin typeface="Raleway"/>
                <a:ea typeface="Raleway"/>
                <a:cs typeface="Raleway"/>
                <a:sym typeface="Raleway"/>
              </a:rPr>
              <a:t>Simplon Auf Dakar</a:t>
            </a:r>
            <a:endParaRPr sz="2000" b="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886050" y="171500"/>
            <a:ext cx="81438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6</a:t>
            </a:r>
            <a:r>
              <a:rPr lang="en" sz="2000"/>
              <a:t>/6</a:t>
            </a:r>
            <a:r>
              <a:rPr lang="en"/>
              <a:t>: Analyse des backlinks</a:t>
            </a:r>
            <a:endParaRPr/>
          </a:p>
        </p:txBody>
      </p:sp>
      <p:sp>
        <p:nvSpPr>
          <p:cNvPr id="650" name="Google Shape;650;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651" name="Google Shape;651;p21"/>
          <p:cNvSpPr txBox="1"/>
          <p:nvPr/>
        </p:nvSpPr>
        <p:spPr>
          <a:xfrm>
            <a:off x="789575" y="1024725"/>
            <a:ext cx="8143800" cy="109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Les </a:t>
            </a:r>
            <a:r>
              <a:rPr lang="en" sz="1800" b="1">
                <a:solidFill>
                  <a:schemeClr val="lt1"/>
                </a:solidFill>
                <a:latin typeface="Barlow"/>
                <a:ea typeface="Barlow"/>
                <a:cs typeface="Barlow"/>
                <a:sym typeface="Barlow"/>
              </a:rPr>
              <a:t>backlinks</a:t>
            </a:r>
            <a:r>
              <a:rPr lang="en" sz="1800">
                <a:solidFill>
                  <a:schemeClr val="lt1"/>
                </a:solidFill>
                <a:latin typeface="Barlow Light"/>
                <a:ea typeface="Barlow Light"/>
                <a:cs typeface="Barlow Light"/>
                <a:sym typeface="Barlow Light"/>
              </a:rPr>
              <a:t> sont les liens externes à votre site qui pointent vers un contenu de votre site.</a:t>
            </a:r>
            <a:endParaRPr sz="1800">
              <a:solidFill>
                <a:schemeClr val="lt1"/>
              </a:solidFill>
              <a:latin typeface="Barlow Light"/>
              <a:ea typeface="Barlow Light"/>
              <a:cs typeface="Barlow Light"/>
              <a:sym typeface="Barlow Light"/>
            </a:endParaRPr>
          </a:p>
        </p:txBody>
      </p:sp>
      <p:sp>
        <p:nvSpPr>
          <p:cNvPr id="652" name="Google Shape;652;p21"/>
          <p:cNvSpPr txBox="1"/>
          <p:nvPr/>
        </p:nvSpPr>
        <p:spPr>
          <a:xfrm>
            <a:off x="254175" y="1958725"/>
            <a:ext cx="8679000" cy="136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a:latin typeface="Barlow"/>
                <a:ea typeface="Barlow"/>
                <a:cs typeface="Barlow"/>
                <a:sym typeface="Barlow"/>
              </a:rPr>
              <a:t>Ahrefs</a:t>
            </a:r>
            <a:r>
              <a:rPr lang="en" sz="1800">
                <a:solidFill>
                  <a:schemeClr val="lt1"/>
                </a:solidFill>
                <a:latin typeface="Barlow Light"/>
                <a:ea typeface="Barlow Light"/>
                <a:cs typeface="Barlow Light"/>
                <a:sym typeface="Barlow Light"/>
              </a:rPr>
              <a:t> ou </a:t>
            </a:r>
            <a:r>
              <a:rPr lang="en" sz="1800" b="1">
                <a:latin typeface="Barlow"/>
                <a:ea typeface="Barlow"/>
                <a:cs typeface="Barlow"/>
                <a:sym typeface="Barlow"/>
              </a:rPr>
              <a:t>Majestic SEO</a:t>
            </a:r>
            <a:r>
              <a:rPr lang="en" sz="1800">
                <a:solidFill>
                  <a:schemeClr val="lt1"/>
                </a:solidFill>
                <a:latin typeface="Barlow Light"/>
                <a:ea typeface="Barlow Light"/>
                <a:cs typeface="Barlow Light"/>
                <a:sym typeface="Barlow Light"/>
              </a:rPr>
              <a:t> vous permettent de localiser les sites qui renvoient vers le vôtre et par quels liens entrants, ainsi que leur qualité par les indicateurs </a:t>
            </a:r>
            <a:r>
              <a:rPr lang="en" sz="1800" b="1">
                <a:solidFill>
                  <a:schemeClr val="lt1"/>
                </a:solidFill>
                <a:latin typeface="Barlow"/>
                <a:ea typeface="Barlow"/>
                <a:cs typeface="Barlow"/>
                <a:sym typeface="Barlow"/>
              </a:rPr>
              <a:t>Trust flow </a:t>
            </a:r>
            <a:r>
              <a:rPr lang="en" sz="1800">
                <a:solidFill>
                  <a:schemeClr val="lt1"/>
                </a:solidFill>
                <a:latin typeface="Barlow Light"/>
                <a:ea typeface="Barlow Light"/>
                <a:cs typeface="Barlow Light"/>
                <a:sym typeface="Barlow Light"/>
              </a:rPr>
              <a:t>et</a:t>
            </a:r>
            <a:r>
              <a:rPr lang="en" sz="1800" b="1">
                <a:solidFill>
                  <a:schemeClr val="lt1"/>
                </a:solidFill>
                <a:latin typeface="Barlow"/>
                <a:ea typeface="Barlow"/>
                <a:cs typeface="Barlow"/>
                <a:sym typeface="Barlow"/>
              </a:rPr>
              <a:t> Citation flow</a:t>
            </a:r>
            <a:r>
              <a:rPr lang="en" sz="1800">
                <a:solidFill>
                  <a:schemeClr val="lt1"/>
                </a:solidFill>
                <a:latin typeface="Barlow Light"/>
                <a:ea typeface="Barlow Light"/>
                <a:cs typeface="Barlow Light"/>
                <a:sym typeface="Barlow Light"/>
              </a:rPr>
              <a:t>.</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solidFill>
                <a:schemeClr val="lt1"/>
              </a:solidFill>
              <a:latin typeface="Barlow Light"/>
              <a:ea typeface="Barlow Light"/>
              <a:cs typeface="Barlow Light"/>
              <a:sym typeface="Barlow Light"/>
            </a:endParaRPr>
          </a:p>
        </p:txBody>
      </p:sp>
      <p:pic>
        <p:nvPicPr>
          <p:cNvPr id="653" name="Google Shape;653;p21"/>
          <p:cNvPicPr preferRelativeResize="0"/>
          <p:nvPr/>
        </p:nvPicPr>
        <p:blipFill>
          <a:blip r:embed="rId3">
            <a:alphaModFix/>
          </a:blip>
          <a:stretch>
            <a:fillRect/>
          </a:stretch>
        </p:blipFill>
        <p:spPr>
          <a:xfrm>
            <a:off x="827425" y="3204325"/>
            <a:ext cx="3376650" cy="1939175"/>
          </a:xfrm>
          <a:prstGeom prst="rect">
            <a:avLst/>
          </a:prstGeom>
          <a:noFill/>
          <a:ln>
            <a:noFill/>
          </a:ln>
        </p:spPr>
      </p:pic>
      <p:pic>
        <p:nvPicPr>
          <p:cNvPr id="654" name="Google Shape;654;p21"/>
          <p:cNvPicPr preferRelativeResize="0"/>
          <p:nvPr/>
        </p:nvPicPr>
        <p:blipFill>
          <a:blip r:embed="rId4">
            <a:alphaModFix/>
          </a:blip>
          <a:stretch>
            <a:fillRect/>
          </a:stretch>
        </p:blipFill>
        <p:spPr>
          <a:xfrm>
            <a:off x="5172000" y="3222795"/>
            <a:ext cx="3376651" cy="19022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2"/>
          <p:cNvSpPr txBox="1">
            <a:spLocks noGrp="1"/>
          </p:cNvSpPr>
          <p:nvPr>
            <p:ph type="title"/>
          </p:nvPr>
        </p:nvSpPr>
        <p:spPr>
          <a:xfrm>
            <a:off x="457200" y="148400"/>
            <a:ext cx="7823100" cy="108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4. Comment faire un audit SEO ?</a:t>
            </a:r>
            <a:endParaRPr sz="3000" b="1">
              <a:latin typeface="Times New Roman"/>
              <a:ea typeface="Times New Roman"/>
              <a:cs typeface="Times New Roman"/>
              <a:sym typeface="Times New Roman"/>
            </a:endParaRPr>
          </a:p>
        </p:txBody>
      </p:sp>
      <p:sp>
        <p:nvSpPr>
          <p:cNvPr id="660" name="Google Shape;660;p22"/>
          <p:cNvSpPr txBox="1">
            <a:spLocks noGrp="1"/>
          </p:cNvSpPr>
          <p:nvPr>
            <p:ph type="body" idx="1"/>
          </p:nvPr>
        </p:nvSpPr>
        <p:spPr>
          <a:xfrm>
            <a:off x="145025" y="1684350"/>
            <a:ext cx="6480600" cy="1772100"/>
          </a:xfrm>
          <a:prstGeom prst="rect">
            <a:avLst/>
          </a:prstGeom>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800">
                <a:solidFill>
                  <a:srgbClr val="000000"/>
                </a:solidFill>
                <a:latin typeface="Raleway"/>
                <a:ea typeface="Raleway"/>
                <a:cs typeface="Raleway"/>
                <a:sym typeface="Raleway"/>
              </a:rPr>
              <a:t>Un audit SEO est une analyse complète de chacun des facteurs du référencement naturel qui permettent d’améliorer la visibilité de votre site web dans les moteurs de recherche.</a:t>
            </a:r>
            <a:endParaRPr sz="1800">
              <a:latin typeface="Raleway"/>
              <a:ea typeface="Raleway"/>
              <a:cs typeface="Raleway"/>
              <a:sym typeface="Raleway"/>
            </a:endParaRPr>
          </a:p>
        </p:txBody>
      </p:sp>
      <p:sp>
        <p:nvSpPr>
          <p:cNvPr id="661" name="Google Shape;661;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grpSp>
        <p:nvGrpSpPr>
          <p:cNvPr id="662" name="Google Shape;662;p22"/>
          <p:cNvGrpSpPr/>
          <p:nvPr/>
        </p:nvGrpSpPr>
        <p:grpSpPr>
          <a:xfrm>
            <a:off x="6177744" y="1573487"/>
            <a:ext cx="2928488" cy="3139481"/>
            <a:chOff x="2183550" y="65875"/>
            <a:chExt cx="4483981" cy="4807045"/>
          </a:xfrm>
        </p:grpSpPr>
        <p:sp>
          <p:nvSpPr>
            <p:cNvPr id="663" name="Google Shape;663;p22"/>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2"/>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22"/>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2"/>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22"/>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2"/>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2"/>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2"/>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2"/>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2"/>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2"/>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2"/>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2"/>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2"/>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2"/>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2"/>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22"/>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22"/>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5" name="Google Shape;685;p22"/>
            <p:cNvGrpSpPr/>
            <p:nvPr/>
          </p:nvGrpSpPr>
          <p:grpSpPr>
            <a:xfrm>
              <a:off x="2428704" y="3970322"/>
              <a:ext cx="350131" cy="370523"/>
              <a:chOff x="4512354" y="4952197"/>
              <a:chExt cx="350131" cy="370523"/>
            </a:xfrm>
          </p:grpSpPr>
          <p:grpSp>
            <p:nvGrpSpPr>
              <p:cNvPr id="686" name="Google Shape;686;p22"/>
              <p:cNvGrpSpPr/>
              <p:nvPr/>
            </p:nvGrpSpPr>
            <p:grpSpPr>
              <a:xfrm>
                <a:off x="4512354" y="5116449"/>
                <a:ext cx="343196" cy="206271"/>
                <a:chOff x="4512354" y="5116449"/>
                <a:chExt cx="343196" cy="206271"/>
              </a:xfrm>
            </p:grpSpPr>
            <p:sp>
              <p:nvSpPr>
                <p:cNvPr id="687" name="Google Shape;687;p22"/>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2"/>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0" name="Google Shape;690;p22"/>
                <p:cNvGrpSpPr/>
                <p:nvPr/>
              </p:nvGrpSpPr>
              <p:grpSpPr>
                <a:xfrm>
                  <a:off x="4592868" y="5212556"/>
                  <a:ext cx="96807" cy="56007"/>
                  <a:chOff x="4592868" y="5212556"/>
                  <a:chExt cx="96807" cy="56007"/>
                </a:xfrm>
              </p:grpSpPr>
              <p:sp>
                <p:nvSpPr>
                  <p:cNvPr id="691" name="Google Shape;691;p22"/>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2"/>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3" name="Google Shape;693;p22"/>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2"/>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2"/>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2"/>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2"/>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2"/>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2"/>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2"/>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2"/>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2"/>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2"/>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2"/>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2"/>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2"/>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2"/>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2"/>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2"/>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2"/>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2"/>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2"/>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2"/>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2"/>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2"/>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2"/>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2"/>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2"/>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2"/>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2"/>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2"/>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2"/>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2"/>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2"/>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2"/>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2"/>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2"/>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2"/>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2"/>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2"/>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2"/>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2"/>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2"/>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2"/>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2"/>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2"/>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2"/>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2"/>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2"/>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2"/>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2"/>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2"/>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2"/>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2"/>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2"/>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2"/>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2"/>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2"/>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2"/>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2"/>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2"/>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2"/>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2"/>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2"/>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2"/>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2"/>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7" name="Google Shape;757;p22"/>
              <p:cNvGrpSpPr/>
              <p:nvPr/>
            </p:nvGrpSpPr>
            <p:grpSpPr>
              <a:xfrm>
                <a:off x="4655095" y="4952197"/>
                <a:ext cx="207390" cy="280361"/>
                <a:chOff x="4655095" y="4952197"/>
                <a:chExt cx="207390" cy="280361"/>
              </a:xfrm>
            </p:grpSpPr>
            <p:grpSp>
              <p:nvGrpSpPr>
                <p:cNvPr id="758" name="Google Shape;758;p22"/>
                <p:cNvGrpSpPr/>
                <p:nvPr/>
              </p:nvGrpSpPr>
              <p:grpSpPr>
                <a:xfrm>
                  <a:off x="4655095" y="4952197"/>
                  <a:ext cx="207390" cy="280361"/>
                  <a:chOff x="4655095" y="4952197"/>
                  <a:chExt cx="207390" cy="280361"/>
                </a:xfrm>
              </p:grpSpPr>
              <p:sp>
                <p:nvSpPr>
                  <p:cNvPr id="759" name="Google Shape;759;p22"/>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2"/>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2"/>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2"/>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22"/>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2"/>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2"/>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67" name="Google Shape;767;p22"/>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2"/>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2"/>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2"/>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2"/>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2"/>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2"/>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2"/>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2"/>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2"/>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2"/>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2"/>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2"/>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2"/>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2"/>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2"/>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2"/>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2"/>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2"/>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2"/>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2"/>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2"/>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2"/>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2"/>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2"/>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2"/>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2"/>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2"/>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2"/>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6" name="Google Shape;796;p22"/>
            <p:cNvGrpSpPr/>
            <p:nvPr/>
          </p:nvGrpSpPr>
          <p:grpSpPr>
            <a:xfrm>
              <a:off x="6161836" y="4215479"/>
              <a:ext cx="350682" cy="265782"/>
              <a:chOff x="6621095" y="1452181"/>
              <a:chExt cx="330894" cy="250785"/>
            </a:xfrm>
          </p:grpSpPr>
          <p:sp>
            <p:nvSpPr>
              <p:cNvPr id="797" name="Google Shape;797;p2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807" name="Google Shape;807;p23"/>
          <p:cNvSpPr txBox="1"/>
          <p:nvPr/>
        </p:nvSpPr>
        <p:spPr>
          <a:xfrm>
            <a:off x="366475" y="591275"/>
            <a:ext cx="38478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FF"/>
                </a:solidFill>
                <a:latin typeface="Barlow"/>
                <a:ea typeface="Barlow"/>
                <a:cs typeface="Barlow"/>
                <a:sym typeface="Barlow"/>
              </a:rPr>
              <a:t>Quels outils pour analyser son site ?</a:t>
            </a:r>
            <a:endParaRPr sz="1800" b="1">
              <a:solidFill>
                <a:srgbClr val="0000FF"/>
              </a:solidFill>
              <a:latin typeface="Barlow"/>
              <a:ea typeface="Barlow"/>
              <a:cs typeface="Barlow"/>
              <a:sym typeface="Barlow"/>
            </a:endParaRPr>
          </a:p>
        </p:txBody>
      </p:sp>
      <p:sp>
        <p:nvSpPr>
          <p:cNvPr id="808" name="Google Shape;808;p23"/>
          <p:cNvSpPr txBox="1"/>
          <p:nvPr/>
        </p:nvSpPr>
        <p:spPr>
          <a:xfrm>
            <a:off x="992350" y="1535050"/>
            <a:ext cx="5878800" cy="1874100"/>
          </a:xfrm>
          <a:prstGeom prst="rect">
            <a:avLst/>
          </a:prstGeom>
          <a:noFill/>
          <a:ln>
            <a:noFill/>
          </a:ln>
        </p:spPr>
        <p:txBody>
          <a:bodyPr spcFirstLastPara="1" wrap="square" lIns="91425" tIns="91425" rIns="91425" bIns="91425" anchor="t" anchorCtr="0">
            <a:noAutofit/>
          </a:bodyPr>
          <a:lstStyle/>
          <a:p>
            <a:pPr marL="457200" lvl="0" indent="-349250" algn="l" rtl="0">
              <a:lnSpc>
                <a:spcPct val="200000"/>
              </a:lnSpc>
              <a:spcBef>
                <a:spcPts val="0"/>
              </a:spcBef>
              <a:spcAft>
                <a:spcPts val="0"/>
              </a:spcAft>
              <a:buSzPts val="1900"/>
              <a:buFont typeface="Barlow"/>
              <a:buChar char="-"/>
            </a:pPr>
            <a:r>
              <a:rPr lang="en" sz="1900" b="1">
                <a:latin typeface="Barlow"/>
                <a:ea typeface="Barlow"/>
                <a:cs typeface="Barlow"/>
                <a:sym typeface="Barlow"/>
              </a:rPr>
              <a:t>Google Search Console</a:t>
            </a:r>
            <a:endParaRPr sz="1900" b="1">
              <a:latin typeface="Barlow"/>
              <a:ea typeface="Barlow"/>
              <a:cs typeface="Barlow"/>
              <a:sym typeface="Barlow"/>
            </a:endParaRPr>
          </a:p>
          <a:p>
            <a:pPr marL="457200" lvl="0" indent="-349250" algn="l" rtl="0">
              <a:lnSpc>
                <a:spcPct val="200000"/>
              </a:lnSpc>
              <a:spcBef>
                <a:spcPts val="0"/>
              </a:spcBef>
              <a:spcAft>
                <a:spcPts val="0"/>
              </a:spcAft>
              <a:buSzPts val="1900"/>
              <a:buFont typeface="Barlow"/>
              <a:buChar char="-"/>
            </a:pPr>
            <a:r>
              <a:rPr lang="en" sz="1900" b="1">
                <a:latin typeface="Barlow"/>
                <a:ea typeface="Barlow"/>
                <a:cs typeface="Barlow"/>
                <a:sym typeface="Barlow"/>
              </a:rPr>
              <a:t>Google Analytics</a:t>
            </a:r>
            <a:endParaRPr sz="1900" b="1">
              <a:latin typeface="Barlow"/>
              <a:ea typeface="Barlow"/>
              <a:cs typeface="Barlow"/>
              <a:sym typeface="Barlow"/>
            </a:endParaRPr>
          </a:p>
          <a:p>
            <a:pPr marL="457200" lvl="0" indent="-349250" algn="l" rtl="0">
              <a:lnSpc>
                <a:spcPct val="200000"/>
              </a:lnSpc>
              <a:spcBef>
                <a:spcPts val="0"/>
              </a:spcBef>
              <a:spcAft>
                <a:spcPts val="0"/>
              </a:spcAft>
              <a:buSzPts val="1900"/>
              <a:buFont typeface="Barlow"/>
              <a:buChar char="-"/>
            </a:pPr>
            <a:r>
              <a:rPr lang="en" sz="1900" b="1">
                <a:latin typeface="Barlow"/>
                <a:ea typeface="Barlow"/>
                <a:cs typeface="Barlow"/>
                <a:sym typeface="Barlow"/>
              </a:rPr>
              <a:t>SEMrush</a:t>
            </a:r>
            <a:endParaRPr sz="1900" b="1">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814" name="Google Shape;814;p24"/>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1</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Vérifier le trafic et le positionnement des pages</a:t>
            </a:r>
            <a:endParaRPr sz="2000" b="1">
              <a:solidFill>
                <a:srgbClr val="0000FF"/>
              </a:solidFill>
              <a:latin typeface="Barlow"/>
              <a:ea typeface="Barlow"/>
              <a:cs typeface="Barlow"/>
              <a:sym typeface="Barlow"/>
            </a:endParaRPr>
          </a:p>
        </p:txBody>
      </p:sp>
      <p:sp>
        <p:nvSpPr>
          <p:cNvPr id="815" name="Google Shape;815;p24"/>
          <p:cNvSpPr txBox="1"/>
          <p:nvPr/>
        </p:nvSpPr>
        <p:spPr>
          <a:xfrm>
            <a:off x="261750" y="863850"/>
            <a:ext cx="8321700" cy="6021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SzPts val="1900"/>
              <a:buFont typeface="Barlow"/>
              <a:buChar char="-"/>
            </a:pPr>
            <a:r>
              <a:rPr lang="en" sz="1900" b="1">
                <a:latin typeface="Barlow"/>
                <a:ea typeface="Barlow"/>
                <a:cs typeface="Barlow"/>
                <a:sym typeface="Barlow"/>
              </a:rPr>
              <a:t>Vérification du trafic généré avec Google Analytics et Search Console</a:t>
            </a:r>
            <a:endParaRPr sz="1900">
              <a:latin typeface="Barlow Light"/>
              <a:ea typeface="Barlow Light"/>
              <a:cs typeface="Barlow Light"/>
              <a:sym typeface="Barlow Light"/>
            </a:endParaRPr>
          </a:p>
        </p:txBody>
      </p:sp>
      <p:pic>
        <p:nvPicPr>
          <p:cNvPr id="816" name="Google Shape;816;p24"/>
          <p:cNvPicPr preferRelativeResize="0"/>
          <p:nvPr/>
        </p:nvPicPr>
        <p:blipFill>
          <a:blip r:embed="rId3">
            <a:alphaModFix/>
          </a:blip>
          <a:stretch>
            <a:fillRect/>
          </a:stretch>
        </p:blipFill>
        <p:spPr>
          <a:xfrm>
            <a:off x="1907725" y="2748450"/>
            <a:ext cx="5450638" cy="2356900"/>
          </a:xfrm>
          <a:prstGeom prst="rect">
            <a:avLst/>
          </a:prstGeom>
          <a:noFill/>
          <a:ln>
            <a:noFill/>
          </a:ln>
        </p:spPr>
      </p:pic>
      <p:sp>
        <p:nvSpPr>
          <p:cNvPr id="817" name="Google Shape;817;p24"/>
          <p:cNvSpPr txBox="1"/>
          <p:nvPr/>
        </p:nvSpPr>
        <p:spPr>
          <a:xfrm>
            <a:off x="196325" y="1400400"/>
            <a:ext cx="8651100" cy="1164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900" b="1">
                <a:latin typeface="Barlow"/>
                <a:ea typeface="Barlow"/>
                <a:cs typeface="Barlow"/>
                <a:sym typeface="Barlow"/>
              </a:rPr>
              <a:t>Google Analytics</a:t>
            </a:r>
            <a:r>
              <a:rPr lang="en" sz="1900">
                <a:latin typeface="Barlow Light"/>
                <a:ea typeface="Barlow Light"/>
                <a:cs typeface="Barlow Light"/>
                <a:sym typeface="Barlow Light"/>
              </a:rPr>
              <a:t> vous fournit des statistiques liées aux interactions clés telles que les taux de rebond, le temps moyen passé sur le site et bien sûr le trafic généré.</a:t>
            </a:r>
            <a:endParaRPr>
              <a:latin typeface="Barlow Light"/>
              <a:ea typeface="Barlow Light"/>
              <a:cs typeface="Barlow Light"/>
              <a:sym typeface="Barlow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823" name="Google Shape;823;p25"/>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1</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Vérifier le trafic et le positionnement des pages</a:t>
            </a:r>
            <a:endParaRPr sz="2000" b="1">
              <a:solidFill>
                <a:srgbClr val="0000FF"/>
              </a:solidFill>
              <a:latin typeface="Barlow"/>
              <a:ea typeface="Barlow"/>
              <a:cs typeface="Barlow"/>
              <a:sym typeface="Barlow"/>
            </a:endParaRPr>
          </a:p>
        </p:txBody>
      </p:sp>
      <p:sp>
        <p:nvSpPr>
          <p:cNvPr id="824" name="Google Shape;824;p25"/>
          <p:cNvSpPr txBox="1"/>
          <p:nvPr/>
        </p:nvSpPr>
        <p:spPr>
          <a:xfrm>
            <a:off x="261750" y="863850"/>
            <a:ext cx="8619900" cy="981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900">
                <a:latin typeface="Barlow Light"/>
                <a:ea typeface="Barlow Light"/>
                <a:cs typeface="Barlow Light"/>
                <a:sym typeface="Barlow Light"/>
              </a:rPr>
              <a:t>Avec </a:t>
            </a:r>
            <a:r>
              <a:rPr lang="en" sz="1900" b="1">
                <a:latin typeface="Barlow"/>
                <a:ea typeface="Barlow"/>
                <a:cs typeface="Barlow"/>
                <a:sym typeface="Barlow"/>
              </a:rPr>
              <a:t>Google Search Console</a:t>
            </a:r>
            <a:r>
              <a:rPr lang="en" sz="1900">
                <a:latin typeface="Barlow Light"/>
                <a:ea typeface="Barlow Light"/>
                <a:cs typeface="Barlow Light"/>
                <a:sym typeface="Barlow Light"/>
              </a:rPr>
              <a:t>, vous pouvez directement voir les requêtes que saisissent les internautes pour visiter votre site. </a:t>
            </a:r>
            <a:endParaRPr sz="1900">
              <a:latin typeface="Barlow Light"/>
              <a:ea typeface="Barlow Light"/>
              <a:cs typeface="Barlow Light"/>
              <a:sym typeface="Barlow Light"/>
            </a:endParaRPr>
          </a:p>
          <a:p>
            <a:pPr marL="0" lvl="0" indent="0" algn="l" rtl="0">
              <a:lnSpc>
                <a:spcPct val="150000"/>
              </a:lnSpc>
              <a:spcBef>
                <a:spcPts val="0"/>
              </a:spcBef>
              <a:spcAft>
                <a:spcPts val="0"/>
              </a:spcAft>
              <a:buNone/>
            </a:pPr>
            <a:endParaRPr sz="1900">
              <a:latin typeface="Barlow Light"/>
              <a:ea typeface="Barlow Light"/>
              <a:cs typeface="Barlow Light"/>
              <a:sym typeface="Barlow Light"/>
            </a:endParaRPr>
          </a:p>
        </p:txBody>
      </p:sp>
      <p:pic>
        <p:nvPicPr>
          <p:cNvPr id="825" name="Google Shape;825;p25"/>
          <p:cNvPicPr preferRelativeResize="0"/>
          <p:nvPr/>
        </p:nvPicPr>
        <p:blipFill>
          <a:blip r:embed="rId3">
            <a:alphaModFix/>
          </a:blip>
          <a:stretch>
            <a:fillRect/>
          </a:stretch>
        </p:blipFill>
        <p:spPr>
          <a:xfrm>
            <a:off x="1427552" y="2095150"/>
            <a:ext cx="6288300" cy="301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2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
        <p:nvSpPr>
          <p:cNvPr id="831" name="Google Shape;831;p26"/>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2</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Analyser les contenus</a:t>
            </a:r>
            <a:endParaRPr sz="2000" b="1">
              <a:solidFill>
                <a:srgbClr val="0000FF"/>
              </a:solidFill>
              <a:latin typeface="Barlow"/>
              <a:ea typeface="Barlow"/>
              <a:cs typeface="Barlow"/>
              <a:sym typeface="Barlow"/>
            </a:endParaRPr>
          </a:p>
        </p:txBody>
      </p:sp>
      <p:sp>
        <p:nvSpPr>
          <p:cNvPr id="832" name="Google Shape;832;p26"/>
          <p:cNvSpPr txBox="1"/>
          <p:nvPr/>
        </p:nvSpPr>
        <p:spPr>
          <a:xfrm>
            <a:off x="261750" y="863850"/>
            <a:ext cx="8619900" cy="402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900">
                <a:latin typeface="Barlow Light"/>
                <a:ea typeface="Barlow Light"/>
                <a:cs typeface="Barlow Light"/>
                <a:sym typeface="Barlow Light"/>
              </a:rPr>
              <a:t>On peut distinguer les </a:t>
            </a:r>
            <a:r>
              <a:rPr lang="en" sz="1900" b="1">
                <a:latin typeface="Barlow"/>
                <a:ea typeface="Barlow"/>
                <a:cs typeface="Barlow"/>
                <a:sym typeface="Barlow"/>
              </a:rPr>
              <a:t>pages performantes</a:t>
            </a:r>
            <a:r>
              <a:rPr lang="en" sz="1900">
                <a:latin typeface="Barlow Light"/>
                <a:ea typeface="Barlow Light"/>
                <a:cs typeface="Barlow Light"/>
                <a:sym typeface="Barlow Light"/>
              </a:rPr>
              <a:t> et celles </a:t>
            </a:r>
            <a:r>
              <a:rPr lang="en" sz="1900" b="1">
                <a:latin typeface="Barlow"/>
                <a:ea typeface="Barlow"/>
                <a:cs typeface="Barlow"/>
                <a:sym typeface="Barlow"/>
              </a:rPr>
              <a:t>non-performantes</a:t>
            </a:r>
            <a:r>
              <a:rPr lang="en" sz="1900">
                <a:latin typeface="Barlow Light"/>
                <a:ea typeface="Barlow Light"/>
                <a:cs typeface="Barlow Light"/>
                <a:sym typeface="Barlow Light"/>
              </a:rPr>
              <a:t>.</a:t>
            </a:r>
            <a:endParaRPr sz="1900">
              <a:latin typeface="Barlow Light"/>
              <a:ea typeface="Barlow Light"/>
              <a:cs typeface="Barlow Light"/>
              <a:sym typeface="Barlow Light"/>
            </a:endParaRPr>
          </a:p>
          <a:p>
            <a:pPr marL="0" lvl="0" indent="0" algn="l" rtl="0">
              <a:lnSpc>
                <a:spcPct val="150000"/>
              </a:lnSpc>
              <a:spcBef>
                <a:spcPts val="0"/>
              </a:spcBef>
              <a:spcAft>
                <a:spcPts val="0"/>
              </a:spcAft>
              <a:buNone/>
            </a:pPr>
            <a:endParaRPr sz="1900">
              <a:latin typeface="Barlow Light"/>
              <a:ea typeface="Barlow Light"/>
              <a:cs typeface="Barlow Light"/>
              <a:sym typeface="Barlow Light"/>
            </a:endParaRPr>
          </a:p>
          <a:p>
            <a:pPr marL="457200" lvl="0" indent="-349250" algn="l"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Une page est performante si elle arrive à se positionner en 1ère page de Google (position 1 à 10) et génère du trafic. </a:t>
            </a:r>
            <a:endParaRPr sz="1900">
              <a:latin typeface="Barlow Light"/>
              <a:ea typeface="Barlow Light"/>
              <a:cs typeface="Barlow Light"/>
              <a:sym typeface="Barlow Light"/>
            </a:endParaRPr>
          </a:p>
          <a:p>
            <a:pPr marL="0" lvl="0" indent="0" algn="l" rtl="0">
              <a:lnSpc>
                <a:spcPct val="150000"/>
              </a:lnSpc>
              <a:spcBef>
                <a:spcPts val="0"/>
              </a:spcBef>
              <a:spcAft>
                <a:spcPts val="0"/>
              </a:spcAft>
              <a:buNone/>
            </a:pPr>
            <a:endParaRPr sz="1900">
              <a:latin typeface="Barlow Light"/>
              <a:ea typeface="Barlow Light"/>
              <a:cs typeface="Barlow Light"/>
              <a:sym typeface="Barlow Light"/>
            </a:endParaRPr>
          </a:p>
          <a:p>
            <a:pPr marL="457200" lvl="0" indent="-349250" algn="l"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La non-performance d’une page peut-être due à plusieurs facteurs : </a:t>
            </a:r>
            <a:endParaRPr sz="1900">
              <a:latin typeface="Barlow Light"/>
              <a:ea typeface="Barlow Light"/>
              <a:cs typeface="Barlow Light"/>
              <a:sym typeface="Barlow Light"/>
            </a:endParaRPr>
          </a:p>
          <a:p>
            <a:pPr marL="914400" lvl="0" indent="-349250" algn="l"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Contenu de faible qualité</a:t>
            </a:r>
            <a:endParaRPr sz="1900">
              <a:latin typeface="Barlow Light"/>
              <a:ea typeface="Barlow Light"/>
              <a:cs typeface="Barlow Light"/>
              <a:sym typeface="Barlow Light"/>
            </a:endParaRPr>
          </a:p>
          <a:p>
            <a:pPr marL="914400" lvl="0" indent="-349250" algn="l"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Non pertinence</a:t>
            </a:r>
            <a:endParaRPr sz="1900">
              <a:latin typeface="Barlow Light"/>
              <a:ea typeface="Barlow Light"/>
              <a:cs typeface="Barlow Light"/>
              <a:sym typeface="Barlow Light"/>
            </a:endParaRPr>
          </a:p>
          <a:p>
            <a:pPr marL="914400" lvl="0" indent="-349250" algn="l"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Doublon</a:t>
            </a:r>
            <a:endParaRPr sz="1900">
              <a:latin typeface="Barlow Light"/>
              <a:ea typeface="Barlow Light"/>
              <a:cs typeface="Barlow Light"/>
              <a:sym typeface="Barlow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
        <p:nvSpPr>
          <p:cNvPr id="838" name="Google Shape;838;p27"/>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3</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Améliorer la structure du site</a:t>
            </a:r>
            <a:endParaRPr sz="2000" b="1">
              <a:solidFill>
                <a:srgbClr val="0000FF"/>
              </a:solidFill>
              <a:latin typeface="Barlow"/>
              <a:ea typeface="Barlow"/>
              <a:cs typeface="Barlow"/>
              <a:sym typeface="Barlow"/>
            </a:endParaRPr>
          </a:p>
        </p:txBody>
      </p:sp>
      <p:sp>
        <p:nvSpPr>
          <p:cNvPr id="839" name="Google Shape;839;p27"/>
          <p:cNvSpPr txBox="1"/>
          <p:nvPr/>
        </p:nvSpPr>
        <p:spPr>
          <a:xfrm>
            <a:off x="200700" y="914050"/>
            <a:ext cx="8742600" cy="2255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900" b="1">
                <a:latin typeface="Barlow"/>
                <a:ea typeface="Barlow"/>
                <a:cs typeface="Barlow"/>
                <a:sym typeface="Barlow"/>
              </a:rPr>
              <a:t>Screaming Frog</a:t>
            </a:r>
            <a:r>
              <a:rPr lang="en" sz="1900">
                <a:latin typeface="Barlow Light"/>
                <a:ea typeface="Barlow Light"/>
                <a:cs typeface="Barlow Light"/>
                <a:sym typeface="Barlow Light"/>
              </a:rPr>
              <a:t> permet de schématiser un diagramme une fois le crawl du site réalisé.</a:t>
            </a:r>
            <a:endParaRPr sz="19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900" b="1">
                <a:solidFill>
                  <a:schemeClr val="accent1"/>
                </a:solidFill>
                <a:latin typeface="Barlow"/>
                <a:ea typeface="Barlow"/>
                <a:cs typeface="Barlow"/>
                <a:sym typeface="Barlow"/>
              </a:rPr>
              <a:t>2 types d’architecture:</a:t>
            </a:r>
            <a:endParaRPr sz="1900" b="1">
              <a:solidFill>
                <a:schemeClr val="accent1"/>
              </a:solidFill>
              <a:latin typeface="Barlow"/>
              <a:ea typeface="Barlow"/>
              <a:cs typeface="Barlow"/>
              <a:sym typeface="Barlow"/>
            </a:endParaRPr>
          </a:p>
          <a:p>
            <a:pPr marL="0" lvl="0" indent="0" algn="just" rtl="0">
              <a:lnSpc>
                <a:spcPct val="150000"/>
              </a:lnSpc>
              <a:spcBef>
                <a:spcPts val="0"/>
              </a:spcBef>
              <a:spcAft>
                <a:spcPts val="0"/>
              </a:spcAft>
              <a:buNone/>
            </a:pPr>
            <a:r>
              <a:rPr lang="en" sz="1900">
                <a:latin typeface="Barlow Light"/>
                <a:ea typeface="Barlow Light"/>
                <a:cs typeface="Barlow Light"/>
                <a:sym typeface="Barlow Light"/>
              </a:rPr>
              <a:t>- Architecture plate </a:t>
            </a:r>
            <a:endParaRPr sz="19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900">
                <a:latin typeface="Barlow Light"/>
                <a:ea typeface="Barlow Light"/>
                <a:cs typeface="Barlow Light"/>
                <a:sym typeface="Barlow Light"/>
              </a:rPr>
              <a:t>- Architecture en silo</a:t>
            </a:r>
            <a:endParaRPr sz="1900">
              <a:latin typeface="Barlow Light"/>
              <a:ea typeface="Barlow Light"/>
              <a:cs typeface="Barlow Light"/>
              <a:sym typeface="Barlow Light"/>
            </a:endParaRPr>
          </a:p>
        </p:txBody>
      </p:sp>
      <p:pic>
        <p:nvPicPr>
          <p:cNvPr id="840" name="Google Shape;840;p27"/>
          <p:cNvPicPr preferRelativeResize="0"/>
          <p:nvPr/>
        </p:nvPicPr>
        <p:blipFill>
          <a:blip r:embed="rId3">
            <a:alphaModFix/>
          </a:blip>
          <a:stretch>
            <a:fillRect/>
          </a:stretch>
        </p:blipFill>
        <p:spPr>
          <a:xfrm>
            <a:off x="1398875" y="3143750"/>
            <a:ext cx="6346239" cy="193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846" name="Google Shape;846;p28"/>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4</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Identifier les problèmes techniques</a:t>
            </a:r>
            <a:endParaRPr sz="2000" b="1">
              <a:solidFill>
                <a:srgbClr val="0000FF"/>
              </a:solidFill>
              <a:latin typeface="Barlow"/>
              <a:ea typeface="Barlow"/>
              <a:cs typeface="Barlow"/>
              <a:sym typeface="Barlow"/>
            </a:endParaRPr>
          </a:p>
        </p:txBody>
      </p:sp>
      <p:sp>
        <p:nvSpPr>
          <p:cNvPr id="847" name="Google Shape;847;p28"/>
          <p:cNvSpPr txBox="1"/>
          <p:nvPr/>
        </p:nvSpPr>
        <p:spPr>
          <a:xfrm>
            <a:off x="200700" y="914050"/>
            <a:ext cx="8742600" cy="4098600"/>
          </a:xfrm>
          <a:prstGeom prst="rect">
            <a:avLst/>
          </a:prstGeom>
          <a:noFill/>
          <a:ln>
            <a:noFill/>
          </a:ln>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SzPts val="1900"/>
              <a:buFont typeface="Barlow Light"/>
              <a:buChar char="-"/>
            </a:pPr>
            <a:r>
              <a:rPr lang="en" sz="1900">
                <a:latin typeface="Barlow Light"/>
                <a:ea typeface="Barlow Light"/>
                <a:cs typeface="Barlow Light"/>
                <a:sym typeface="Barlow Light"/>
              </a:rPr>
              <a:t>Vérifier le fichier </a:t>
            </a:r>
            <a:r>
              <a:rPr lang="en" sz="1900" b="1">
                <a:latin typeface="Barlow"/>
                <a:ea typeface="Barlow"/>
                <a:cs typeface="Barlow"/>
                <a:sym typeface="Barlow"/>
              </a:rPr>
              <a:t>robots.txt</a:t>
            </a:r>
            <a:endParaRPr sz="1900" b="1">
              <a:latin typeface="Barlow"/>
              <a:ea typeface="Barlow"/>
              <a:cs typeface="Barlow"/>
              <a:sym typeface="Barlow"/>
            </a:endParaRPr>
          </a:p>
          <a:p>
            <a:pPr marL="0" lvl="0" indent="0" algn="just" rtl="0">
              <a:lnSpc>
                <a:spcPct val="150000"/>
              </a:lnSpc>
              <a:spcBef>
                <a:spcPts val="0"/>
              </a:spcBef>
              <a:spcAft>
                <a:spcPts val="0"/>
              </a:spcAft>
              <a:buNone/>
            </a:pPr>
            <a:endParaRPr sz="1900">
              <a:latin typeface="Barlow Light"/>
              <a:ea typeface="Barlow Light"/>
              <a:cs typeface="Barlow Light"/>
              <a:sym typeface="Barlow Light"/>
            </a:endParaRPr>
          </a:p>
          <a:p>
            <a:pPr marL="457200" lvl="0" indent="-349250" algn="just" rtl="0">
              <a:lnSpc>
                <a:spcPct val="150000"/>
              </a:lnSpc>
              <a:spcBef>
                <a:spcPts val="0"/>
              </a:spcBef>
              <a:spcAft>
                <a:spcPts val="0"/>
              </a:spcAft>
              <a:buSzPts val="1900"/>
              <a:buChar char="-"/>
            </a:pPr>
            <a:r>
              <a:rPr lang="en" sz="1900">
                <a:latin typeface="Barlow Light"/>
                <a:ea typeface="Barlow Light"/>
                <a:cs typeface="Barlow Light"/>
                <a:sym typeface="Barlow Light"/>
              </a:rPr>
              <a:t>Vérifier le </a:t>
            </a:r>
            <a:r>
              <a:rPr lang="en" sz="1900" b="1">
                <a:latin typeface="Barlow"/>
                <a:ea typeface="Barlow"/>
                <a:cs typeface="Barlow"/>
                <a:sym typeface="Barlow"/>
              </a:rPr>
              <a:t>HTTPS</a:t>
            </a:r>
            <a:endParaRPr sz="1900" b="1">
              <a:latin typeface="Barlow"/>
              <a:ea typeface="Barlow"/>
              <a:cs typeface="Barlow"/>
              <a:sym typeface="Barlow"/>
            </a:endParaRPr>
          </a:p>
          <a:p>
            <a:pPr marL="0" lvl="0" indent="0" algn="just" rtl="0">
              <a:lnSpc>
                <a:spcPct val="150000"/>
              </a:lnSpc>
              <a:spcBef>
                <a:spcPts val="0"/>
              </a:spcBef>
              <a:spcAft>
                <a:spcPts val="0"/>
              </a:spcAft>
              <a:buNone/>
            </a:pPr>
            <a:endParaRPr sz="1900">
              <a:latin typeface="Barlow Light"/>
              <a:ea typeface="Barlow Light"/>
              <a:cs typeface="Barlow Light"/>
              <a:sym typeface="Barlow Light"/>
            </a:endParaRPr>
          </a:p>
          <a:p>
            <a:pPr marL="457200" lvl="0" indent="-349250" algn="just" rtl="0">
              <a:lnSpc>
                <a:spcPct val="150000"/>
              </a:lnSpc>
              <a:spcBef>
                <a:spcPts val="0"/>
              </a:spcBef>
              <a:spcAft>
                <a:spcPts val="0"/>
              </a:spcAft>
              <a:buSzPts val="1900"/>
              <a:buFont typeface="Barlow"/>
              <a:buChar char="-"/>
            </a:pPr>
            <a:r>
              <a:rPr lang="en" sz="1900">
                <a:latin typeface="Barlow Light"/>
                <a:ea typeface="Barlow Light"/>
                <a:cs typeface="Barlow Light"/>
                <a:sym typeface="Barlow Light"/>
              </a:rPr>
              <a:t>Réparer les </a:t>
            </a:r>
            <a:r>
              <a:rPr lang="en" sz="1900" b="1">
                <a:latin typeface="Barlow"/>
                <a:ea typeface="Barlow"/>
                <a:cs typeface="Barlow"/>
                <a:sym typeface="Barlow"/>
              </a:rPr>
              <a:t>liens cassés</a:t>
            </a:r>
            <a:endParaRPr sz="1900" b="1">
              <a:latin typeface="Barlow"/>
              <a:ea typeface="Barlow"/>
              <a:cs typeface="Barlow"/>
              <a:sym typeface="Barlow"/>
            </a:endParaRPr>
          </a:p>
          <a:p>
            <a:pPr marL="0" lvl="0" indent="0" algn="just" rtl="0">
              <a:lnSpc>
                <a:spcPct val="150000"/>
              </a:lnSpc>
              <a:spcBef>
                <a:spcPts val="0"/>
              </a:spcBef>
              <a:spcAft>
                <a:spcPts val="0"/>
              </a:spcAft>
              <a:buNone/>
            </a:pPr>
            <a:endParaRPr sz="1900" b="1">
              <a:latin typeface="Barlow"/>
              <a:ea typeface="Barlow"/>
              <a:cs typeface="Barlow"/>
              <a:sym typeface="Barlow"/>
            </a:endParaRPr>
          </a:p>
          <a:p>
            <a:pPr marL="457200" lvl="0" indent="-349250" algn="just" rtl="0">
              <a:lnSpc>
                <a:spcPct val="150000"/>
              </a:lnSpc>
              <a:spcBef>
                <a:spcPts val="0"/>
              </a:spcBef>
              <a:spcAft>
                <a:spcPts val="0"/>
              </a:spcAft>
              <a:buSzPts val="1900"/>
              <a:buFont typeface="Barlow"/>
              <a:buChar char="-"/>
            </a:pPr>
            <a:r>
              <a:rPr lang="en" sz="1900">
                <a:latin typeface="Barlow Light"/>
                <a:ea typeface="Barlow Light"/>
                <a:cs typeface="Barlow Light"/>
                <a:sym typeface="Barlow Light"/>
              </a:rPr>
              <a:t>Les </a:t>
            </a:r>
            <a:r>
              <a:rPr lang="en" sz="1900" b="1">
                <a:latin typeface="Barlow"/>
                <a:ea typeface="Barlow"/>
                <a:cs typeface="Barlow"/>
                <a:sym typeface="Barlow"/>
              </a:rPr>
              <a:t>codes de réponses</a:t>
            </a:r>
            <a:endParaRPr sz="1900" b="1">
              <a:latin typeface="Barlow"/>
              <a:ea typeface="Barlow"/>
              <a:cs typeface="Barlow"/>
              <a:sym typeface="Barlow"/>
            </a:endParaRPr>
          </a:p>
          <a:p>
            <a:pPr marL="0" lvl="0" indent="0" algn="just" rtl="0">
              <a:lnSpc>
                <a:spcPct val="150000"/>
              </a:lnSpc>
              <a:spcBef>
                <a:spcPts val="0"/>
              </a:spcBef>
              <a:spcAft>
                <a:spcPts val="0"/>
              </a:spcAft>
              <a:buNone/>
            </a:pPr>
            <a:endParaRPr sz="1900">
              <a:latin typeface="Barlow Light"/>
              <a:ea typeface="Barlow Light"/>
              <a:cs typeface="Barlow Light"/>
              <a:sym typeface="Barlow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853" name="Google Shape;853;p29"/>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4</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Identifier les problèmes techniques</a:t>
            </a:r>
            <a:endParaRPr sz="2000" b="1">
              <a:solidFill>
                <a:srgbClr val="0000FF"/>
              </a:solidFill>
              <a:latin typeface="Barlow"/>
              <a:ea typeface="Barlow"/>
              <a:cs typeface="Barlow"/>
              <a:sym typeface="Barlow"/>
            </a:endParaRPr>
          </a:p>
        </p:txBody>
      </p:sp>
      <p:sp>
        <p:nvSpPr>
          <p:cNvPr id="854" name="Google Shape;854;p29"/>
          <p:cNvSpPr txBox="1"/>
          <p:nvPr/>
        </p:nvSpPr>
        <p:spPr>
          <a:xfrm>
            <a:off x="200700" y="914050"/>
            <a:ext cx="8742600" cy="1717500"/>
          </a:xfrm>
          <a:prstGeom prst="rect">
            <a:avLst/>
          </a:prstGeom>
          <a:noFill/>
          <a:ln>
            <a:noFill/>
          </a:ln>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SzPts val="1900"/>
              <a:buFont typeface="Barlow"/>
              <a:buChar char="-"/>
            </a:pPr>
            <a:r>
              <a:rPr lang="en" sz="1900">
                <a:latin typeface="Barlow Light"/>
                <a:ea typeface="Barlow Light"/>
                <a:cs typeface="Barlow Light"/>
                <a:sym typeface="Barlow Light"/>
              </a:rPr>
              <a:t>La </a:t>
            </a:r>
            <a:r>
              <a:rPr lang="en" sz="1900" b="1">
                <a:latin typeface="Barlow"/>
                <a:ea typeface="Barlow"/>
                <a:cs typeface="Barlow"/>
                <a:sym typeface="Barlow"/>
              </a:rPr>
              <a:t>vitesse du site</a:t>
            </a:r>
            <a:endParaRPr sz="1900" b="1">
              <a:latin typeface="Barlow"/>
              <a:ea typeface="Barlow"/>
              <a:cs typeface="Barlow"/>
              <a:sym typeface="Barlow"/>
            </a:endParaRPr>
          </a:p>
          <a:p>
            <a:pPr marL="0" lvl="0" indent="0" algn="just" rtl="0">
              <a:lnSpc>
                <a:spcPct val="150000"/>
              </a:lnSpc>
              <a:spcBef>
                <a:spcPts val="0"/>
              </a:spcBef>
              <a:spcAft>
                <a:spcPts val="0"/>
              </a:spcAft>
              <a:buNone/>
            </a:pPr>
            <a:r>
              <a:rPr lang="en" sz="1900">
                <a:latin typeface="Barlow Light"/>
                <a:ea typeface="Barlow Light"/>
                <a:cs typeface="Barlow Light"/>
                <a:sym typeface="Barlow Light"/>
              </a:rPr>
              <a:t>Plus votre site est rapide, notamment sur mobile, plus Google est susceptible de vous récompenser en vous favorisant dans ses résultats.</a:t>
            </a:r>
            <a:endParaRPr sz="19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900" b="1">
                <a:solidFill>
                  <a:srgbClr val="0000FF"/>
                </a:solidFill>
                <a:latin typeface="Barlow"/>
                <a:ea typeface="Barlow"/>
                <a:cs typeface="Barlow"/>
                <a:sym typeface="Barlow"/>
              </a:rPr>
              <a:t>PageSpeed Insights</a:t>
            </a:r>
            <a:r>
              <a:rPr lang="en" sz="1900">
                <a:latin typeface="Barlow Light"/>
                <a:ea typeface="Barlow Light"/>
                <a:cs typeface="Barlow Light"/>
                <a:sym typeface="Barlow Light"/>
              </a:rPr>
              <a:t> est un outil adapté pour cette tâche.</a:t>
            </a:r>
            <a:endParaRPr sz="1900">
              <a:latin typeface="Barlow Light"/>
              <a:ea typeface="Barlow Light"/>
              <a:cs typeface="Barlow Light"/>
              <a:sym typeface="Barlow Light"/>
            </a:endParaRPr>
          </a:p>
          <a:p>
            <a:pPr marL="0" lvl="0" indent="0" algn="just" rtl="0">
              <a:lnSpc>
                <a:spcPct val="150000"/>
              </a:lnSpc>
              <a:spcBef>
                <a:spcPts val="0"/>
              </a:spcBef>
              <a:spcAft>
                <a:spcPts val="0"/>
              </a:spcAft>
              <a:buNone/>
            </a:pPr>
            <a:endParaRPr sz="1900">
              <a:latin typeface="Barlow Light"/>
              <a:ea typeface="Barlow Light"/>
              <a:cs typeface="Barlow Light"/>
              <a:sym typeface="Barlow Light"/>
            </a:endParaRPr>
          </a:p>
        </p:txBody>
      </p:sp>
      <p:pic>
        <p:nvPicPr>
          <p:cNvPr id="855" name="Google Shape;855;p29"/>
          <p:cNvPicPr preferRelativeResize="0"/>
          <p:nvPr/>
        </p:nvPicPr>
        <p:blipFill>
          <a:blip r:embed="rId3">
            <a:alphaModFix/>
          </a:blip>
          <a:stretch>
            <a:fillRect/>
          </a:stretch>
        </p:blipFill>
        <p:spPr>
          <a:xfrm>
            <a:off x="1315338" y="2823425"/>
            <a:ext cx="6513318" cy="220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
        <p:nvSpPr>
          <p:cNvPr id="861" name="Google Shape;861;p30"/>
          <p:cNvSpPr txBox="1"/>
          <p:nvPr/>
        </p:nvSpPr>
        <p:spPr>
          <a:xfrm>
            <a:off x="261750" y="261750"/>
            <a:ext cx="87426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FF"/>
                </a:solidFill>
                <a:latin typeface="Barlow"/>
                <a:ea typeface="Barlow"/>
                <a:cs typeface="Barlow"/>
                <a:sym typeface="Barlow"/>
              </a:rPr>
              <a:t>Étape 5</a:t>
            </a:r>
            <a:r>
              <a:rPr lang="en" sz="1300" b="1">
                <a:solidFill>
                  <a:srgbClr val="0000FF"/>
                </a:solidFill>
                <a:latin typeface="Barlow"/>
                <a:ea typeface="Barlow"/>
                <a:cs typeface="Barlow"/>
                <a:sym typeface="Barlow"/>
              </a:rPr>
              <a:t>/5 </a:t>
            </a:r>
            <a:r>
              <a:rPr lang="en" sz="2000" b="1">
                <a:solidFill>
                  <a:srgbClr val="0000FF"/>
                </a:solidFill>
                <a:latin typeface="Barlow"/>
                <a:ea typeface="Barlow"/>
                <a:cs typeface="Barlow"/>
                <a:sym typeface="Barlow"/>
              </a:rPr>
              <a:t>: Examiner les backlinks</a:t>
            </a:r>
            <a:endParaRPr sz="2000" b="1">
              <a:solidFill>
                <a:srgbClr val="0000FF"/>
              </a:solidFill>
              <a:latin typeface="Barlow"/>
              <a:ea typeface="Barlow"/>
              <a:cs typeface="Barlow"/>
              <a:sym typeface="Barlow"/>
            </a:endParaRPr>
          </a:p>
        </p:txBody>
      </p:sp>
      <p:sp>
        <p:nvSpPr>
          <p:cNvPr id="862" name="Google Shape;862;p30"/>
          <p:cNvSpPr txBox="1"/>
          <p:nvPr/>
        </p:nvSpPr>
        <p:spPr>
          <a:xfrm>
            <a:off x="200700" y="914050"/>
            <a:ext cx="8742600" cy="1448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900">
                <a:latin typeface="Barlow Light"/>
                <a:ea typeface="Barlow Light"/>
                <a:cs typeface="Barlow Light"/>
                <a:sym typeface="Barlow Light"/>
              </a:rPr>
              <a:t>L’objectif est d’évaluer votre profil de backlink et votre autorité de domaine de manière globale. Cela vous aidera à estimer si vous devez faire plus d’efforts pour créer des liens.</a:t>
            </a:r>
            <a:endParaRPr sz="1900">
              <a:latin typeface="Barlow Light"/>
              <a:ea typeface="Barlow Light"/>
              <a:cs typeface="Barlow Light"/>
              <a:sym typeface="Barlow Light"/>
            </a:endParaRPr>
          </a:p>
        </p:txBody>
      </p:sp>
      <p:pic>
        <p:nvPicPr>
          <p:cNvPr id="863" name="Google Shape;863;p30"/>
          <p:cNvPicPr preferRelativeResize="0"/>
          <p:nvPr/>
        </p:nvPicPr>
        <p:blipFill>
          <a:blip r:embed="rId3">
            <a:alphaModFix/>
          </a:blip>
          <a:stretch>
            <a:fillRect/>
          </a:stretch>
        </p:blipFill>
        <p:spPr>
          <a:xfrm>
            <a:off x="1746813" y="2336450"/>
            <a:ext cx="5650376" cy="2781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3"/>
          <p:cNvSpPr txBox="1">
            <a:spLocks noGrp="1"/>
          </p:cNvSpPr>
          <p:nvPr>
            <p:ph type="title"/>
          </p:nvPr>
        </p:nvSpPr>
        <p:spPr>
          <a:xfrm>
            <a:off x="457200" y="224600"/>
            <a:ext cx="7258200" cy="1082700"/>
          </a:xfrm>
          <a:prstGeom prst="rect">
            <a:avLst/>
          </a:prstGeom>
        </p:spPr>
        <p:txBody>
          <a:bodyPr spcFirstLastPara="1" wrap="square" lIns="0" tIns="0" rIns="0" bIns="0" anchor="t" anchorCtr="0">
            <a:noAutofit/>
          </a:bodyPr>
          <a:lstStyle/>
          <a:p>
            <a:pPr marL="457200" lvl="0" indent="-419100" algn="ctr" rtl="0">
              <a:lnSpc>
                <a:spcPct val="115000"/>
              </a:lnSpc>
              <a:spcBef>
                <a:spcPts val="0"/>
              </a:spcBef>
              <a:spcAft>
                <a:spcPts val="0"/>
              </a:spcAft>
              <a:buSzPts val="3000"/>
              <a:buFont typeface="Times New Roman"/>
              <a:buAutoNum type="arabicPeriod"/>
            </a:pPr>
            <a:r>
              <a:rPr lang="en" sz="3000" b="1">
                <a:latin typeface="Times New Roman"/>
                <a:ea typeface="Times New Roman"/>
                <a:cs typeface="Times New Roman"/>
                <a:sym typeface="Times New Roman"/>
              </a:rPr>
              <a:t>Comment Définir sa Stratégie Internet ?</a:t>
            </a:r>
            <a:endParaRPr sz="3000" b="1">
              <a:latin typeface="Times New Roman"/>
              <a:ea typeface="Times New Roman"/>
              <a:cs typeface="Times New Roman"/>
              <a:sym typeface="Times New Roman"/>
            </a:endParaRPr>
          </a:p>
        </p:txBody>
      </p:sp>
      <p:sp>
        <p:nvSpPr>
          <p:cNvPr id="346" name="Google Shape;346;p13"/>
          <p:cNvSpPr txBox="1">
            <a:spLocks noGrp="1"/>
          </p:cNvSpPr>
          <p:nvPr>
            <p:ph type="body" idx="2"/>
          </p:nvPr>
        </p:nvSpPr>
        <p:spPr>
          <a:xfrm>
            <a:off x="186400" y="651525"/>
            <a:ext cx="4957200" cy="4213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2300"/>
              <a:t>Une stratégie internet doit répondre aux questions : </a:t>
            </a:r>
            <a:endParaRPr sz="2300"/>
          </a:p>
          <a:p>
            <a:pPr marL="0" lvl="0" indent="0" algn="l" rtl="0">
              <a:spcBef>
                <a:spcPts val="600"/>
              </a:spcBef>
              <a:spcAft>
                <a:spcPts val="0"/>
              </a:spcAft>
              <a:buClr>
                <a:schemeClr val="dk1"/>
              </a:buClr>
              <a:buSzPts val="1100"/>
              <a:buFont typeface="Arial"/>
              <a:buNone/>
            </a:pPr>
            <a:r>
              <a:rPr lang="en" sz="2300" b="1">
                <a:latin typeface="Barlow"/>
                <a:ea typeface="Barlow"/>
                <a:cs typeface="Barlow"/>
                <a:sym typeface="Barlow"/>
              </a:rPr>
              <a:t>Où veut-on aller ? Comment y aller ? Avec quels moyens financiers ? Dans combien de temps ?</a:t>
            </a:r>
            <a:endParaRPr sz="2300" b="1">
              <a:latin typeface="Barlow"/>
              <a:ea typeface="Barlow"/>
              <a:cs typeface="Barlow"/>
              <a:sym typeface="Barlow"/>
            </a:endParaRPr>
          </a:p>
          <a:p>
            <a:pPr marL="0" lvl="0" indent="0" algn="l" rtl="0">
              <a:spcBef>
                <a:spcPts val="600"/>
              </a:spcBef>
              <a:spcAft>
                <a:spcPts val="0"/>
              </a:spcAft>
              <a:buClr>
                <a:schemeClr val="dk1"/>
              </a:buClr>
              <a:buSzPts val="1100"/>
              <a:buFont typeface="Arial"/>
              <a:buNone/>
            </a:pPr>
            <a:endParaRPr sz="2300" b="1">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sz="2300" b="1">
                <a:latin typeface="Barlow"/>
                <a:ea typeface="Barlow"/>
                <a:cs typeface="Barlow"/>
                <a:sym typeface="Barlow"/>
              </a:rPr>
              <a:t>Plan =</a:t>
            </a:r>
            <a:r>
              <a:rPr lang="en" sz="2300"/>
              <a:t> </a:t>
            </a:r>
            <a:r>
              <a:rPr lang="en" sz="2300" b="1">
                <a:latin typeface="Barlow"/>
                <a:ea typeface="Barlow"/>
                <a:cs typeface="Barlow"/>
                <a:sym typeface="Barlow"/>
              </a:rPr>
              <a:t>actions</a:t>
            </a:r>
            <a:r>
              <a:rPr lang="en" sz="2300"/>
              <a:t> à mettre en place </a:t>
            </a:r>
            <a:endParaRPr sz="2300"/>
          </a:p>
          <a:p>
            <a:pPr marL="0" lvl="0" indent="0" algn="l" rtl="0">
              <a:spcBef>
                <a:spcPts val="600"/>
              </a:spcBef>
              <a:spcAft>
                <a:spcPts val="0"/>
              </a:spcAft>
              <a:buClr>
                <a:schemeClr val="dk1"/>
              </a:buClr>
              <a:buSzPts val="1100"/>
              <a:buFont typeface="Arial"/>
              <a:buNone/>
            </a:pPr>
            <a:r>
              <a:rPr lang="en" sz="2300"/>
              <a:t>à l’aide de différents </a:t>
            </a:r>
            <a:r>
              <a:rPr lang="en" sz="2300" b="1">
                <a:latin typeface="Barlow"/>
                <a:ea typeface="Barlow"/>
                <a:cs typeface="Barlow"/>
                <a:sym typeface="Barlow"/>
              </a:rPr>
              <a:t>outils</a:t>
            </a:r>
            <a:r>
              <a:rPr lang="en" sz="2300"/>
              <a:t> digitaux </a:t>
            </a:r>
            <a:r>
              <a:rPr lang="en" sz="2300" b="1">
                <a:latin typeface="Barlow"/>
                <a:ea typeface="Barlow"/>
                <a:cs typeface="Barlow"/>
                <a:sym typeface="Barlow"/>
              </a:rPr>
              <a:t>===&gt; </a:t>
            </a:r>
            <a:r>
              <a:rPr lang="en" sz="2300"/>
              <a:t>atteindre les </a:t>
            </a:r>
            <a:r>
              <a:rPr lang="en" sz="2300" b="1">
                <a:latin typeface="Barlow"/>
                <a:ea typeface="Barlow"/>
                <a:cs typeface="Barlow"/>
                <a:sym typeface="Barlow"/>
              </a:rPr>
              <a:t>objectifs</a:t>
            </a:r>
            <a:r>
              <a:rPr lang="en" sz="2300"/>
              <a:t> de croissance d’une activité. </a:t>
            </a:r>
            <a:endParaRPr sz="230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pic>
        <p:nvPicPr>
          <p:cNvPr id="348" name="Google Shape;348;p13"/>
          <p:cNvPicPr preferRelativeResize="0"/>
          <p:nvPr/>
        </p:nvPicPr>
        <p:blipFill>
          <a:blip r:embed="rId3">
            <a:alphaModFix/>
          </a:blip>
          <a:stretch>
            <a:fillRect/>
          </a:stretch>
        </p:blipFill>
        <p:spPr>
          <a:xfrm>
            <a:off x="4987200" y="1114362"/>
            <a:ext cx="4021550" cy="3566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grpSp>
        <p:nvGrpSpPr>
          <p:cNvPr id="869" name="Google Shape;869;p31"/>
          <p:cNvGrpSpPr/>
          <p:nvPr/>
        </p:nvGrpSpPr>
        <p:grpSpPr>
          <a:xfrm>
            <a:off x="6525765" y="2754112"/>
            <a:ext cx="2123262" cy="2351246"/>
            <a:chOff x="2152750" y="190500"/>
            <a:chExt cx="4293756" cy="4762499"/>
          </a:xfrm>
        </p:grpSpPr>
        <p:sp>
          <p:nvSpPr>
            <p:cNvPr id="870" name="Google Shape;870;p31"/>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1"/>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1"/>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1"/>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1"/>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1"/>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1"/>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1"/>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1"/>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1"/>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1"/>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1"/>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1"/>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1"/>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1"/>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1"/>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1"/>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1"/>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1"/>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1"/>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31"/>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31"/>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1"/>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1"/>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1"/>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1"/>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1"/>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1"/>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1"/>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1"/>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1"/>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1"/>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1"/>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1"/>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1"/>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1"/>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1"/>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1"/>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1"/>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1"/>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1"/>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1"/>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1"/>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1"/>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1"/>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1"/>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1"/>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1"/>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1"/>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1"/>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1"/>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1"/>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1"/>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4" name="Google Shape;944;p31"/>
            <p:cNvGrpSpPr/>
            <p:nvPr/>
          </p:nvGrpSpPr>
          <p:grpSpPr>
            <a:xfrm>
              <a:off x="3923682" y="3244965"/>
              <a:ext cx="195764" cy="131404"/>
              <a:chOff x="5733332" y="4102215"/>
              <a:chExt cx="195764" cy="131404"/>
            </a:xfrm>
          </p:grpSpPr>
          <p:sp>
            <p:nvSpPr>
              <p:cNvPr id="945" name="Google Shape;945;p31"/>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1"/>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1"/>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4" name="Google Shape;954;p31"/>
            <p:cNvGrpSpPr/>
            <p:nvPr/>
          </p:nvGrpSpPr>
          <p:grpSpPr>
            <a:xfrm flipH="1">
              <a:off x="3829267" y="2465054"/>
              <a:ext cx="683694" cy="518573"/>
              <a:chOff x="6621095" y="1452181"/>
              <a:chExt cx="330894" cy="250785"/>
            </a:xfrm>
          </p:grpSpPr>
          <p:sp>
            <p:nvSpPr>
              <p:cNvPr id="955" name="Google Shape;955;p3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0" name="Google Shape;960;p31"/>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1"/>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1"/>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1"/>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8" name="Google Shape;978;p31"/>
          <p:cNvSpPr txBox="1">
            <a:spLocks noGrp="1"/>
          </p:cNvSpPr>
          <p:nvPr>
            <p:ph type="title" idx="4294967295"/>
          </p:nvPr>
        </p:nvSpPr>
        <p:spPr>
          <a:xfrm>
            <a:off x="0" y="72200"/>
            <a:ext cx="8298600" cy="108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5. Comment analyser les mots-clés de votre site ?</a:t>
            </a:r>
            <a:endParaRPr sz="3000" b="1">
              <a:latin typeface="Times New Roman"/>
              <a:ea typeface="Times New Roman"/>
              <a:cs typeface="Times New Roman"/>
              <a:sym typeface="Times New Roman"/>
            </a:endParaRPr>
          </a:p>
        </p:txBody>
      </p:sp>
      <p:sp>
        <p:nvSpPr>
          <p:cNvPr id="979" name="Google Shape;979;p31"/>
          <p:cNvSpPr txBox="1"/>
          <p:nvPr/>
        </p:nvSpPr>
        <p:spPr>
          <a:xfrm>
            <a:off x="134575" y="487650"/>
            <a:ext cx="8702100" cy="2936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latin typeface="Barlow Light"/>
                <a:ea typeface="Barlow Light"/>
                <a:cs typeface="Barlow Light"/>
                <a:sym typeface="Barlow Light"/>
              </a:rPr>
              <a:t>Plusieurs outils sont disponibles. Notre Top 3:</a:t>
            </a: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a:solidFill>
                  <a:srgbClr val="0000FF"/>
                </a:solidFill>
                <a:latin typeface="Barlow Light"/>
                <a:ea typeface="Barlow Light"/>
                <a:cs typeface="Barlow Light"/>
                <a:sym typeface="Barlow Light"/>
              </a:rPr>
              <a:t>~ KWFINDER: </a:t>
            </a:r>
            <a:r>
              <a:rPr lang="en" sz="1800">
                <a:latin typeface="Barlow Light"/>
                <a:ea typeface="Barlow Light"/>
                <a:cs typeface="Barlow Light"/>
                <a:sym typeface="Barlow Light"/>
              </a:rPr>
              <a:t>Outil puissant, il dispose de :</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2,5 milliards de mots-clés dans sa base de données ;</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900 000 positions vérifiées chaque jour dans le SERP </a:t>
            </a:r>
            <a:endParaRPr sz="1800">
              <a:latin typeface="Barlow Light"/>
              <a:ea typeface="Barlow Light"/>
              <a:cs typeface="Barlow Light"/>
              <a:sym typeface="Barlow Light"/>
            </a:endParaRPr>
          </a:p>
          <a:p>
            <a:pPr marL="457200" lvl="0" indent="0" algn="just" rtl="0">
              <a:lnSpc>
                <a:spcPct val="150000"/>
              </a:lnSpc>
              <a:spcBef>
                <a:spcPts val="0"/>
              </a:spcBef>
              <a:spcAft>
                <a:spcPts val="0"/>
              </a:spcAft>
              <a:buNone/>
            </a:pPr>
            <a:r>
              <a:rPr lang="en" sz="1800">
                <a:latin typeface="Barlow Light"/>
                <a:ea typeface="Barlow Light"/>
                <a:cs typeface="Barlow Light"/>
                <a:sym typeface="Barlow Light"/>
              </a:rPr>
              <a:t>(Search Engine Result Pages) ;</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et 52 000 localisations (pays, régions, villes).</a:t>
            </a: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latin typeface="Barlow Light"/>
              <a:ea typeface="Barlow Light"/>
              <a:cs typeface="Barlow Light"/>
              <a:sym typeface="Barlow Light"/>
            </a:endParaRPr>
          </a:p>
        </p:txBody>
      </p:sp>
      <p:pic>
        <p:nvPicPr>
          <p:cNvPr id="980" name="Google Shape;980;p31"/>
          <p:cNvPicPr preferRelativeResize="0"/>
          <p:nvPr/>
        </p:nvPicPr>
        <p:blipFill>
          <a:blip r:embed="rId3">
            <a:alphaModFix/>
          </a:blip>
          <a:stretch>
            <a:fillRect/>
          </a:stretch>
        </p:blipFill>
        <p:spPr>
          <a:xfrm>
            <a:off x="2992437" y="3635012"/>
            <a:ext cx="2986375" cy="100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986" name="Google Shape;986;p32"/>
          <p:cNvSpPr txBox="1">
            <a:spLocks noGrp="1"/>
          </p:cNvSpPr>
          <p:nvPr>
            <p:ph type="title" idx="4294967295"/>
          </p:nvPr>
        </p:nvSpPr>
        <p:spPr>
          <a:xfrm>
            <a:off x="0" y="72200"/>
            <a:ext cx="8298600" cy="108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5. Comment analyser les mots-clés de votre site ?</a:t>
            </a:r>
            <a:endParaRPr sz="3000" b="1">
              <a:latin typeface="Times New Roman"/>
              <a:ea typeface="Times New Roman"/>
              <a:cs typeface="Times New Roman"/>
              <a:sym typeface="Times New Roman"/>
            </a:endParaRPr>
          </a:p>
        </p:txBody>
      </p:sp>
      <p:sp>
        <p:nvSpPr>
          <p:cNvPr id="987" name="Google Shape;987;p32"/>
          <p:cNvSpPr txBox="1"/>
          <p:nvPr/>
        </p:nvSpPr>
        <p:spPr>
          <a:xfrm>
            <a:off x="220950" y="807425"/>
            <a:ext cx="8702100" cy="2691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rgbClr val="0000FF"/>
                </a:solidFill>
                <a:latin typeface="Barlow Light"/>
                <a:ea typeface="Barlow Light"/>
                <a:cs typeface="Barlow Light"/>
                <a:sym typeface="Barlow Light"/>
              </a:rPr>
              <a:t>~ SEMRUSH KEYWORD RESEARCH: </a:t>
            </a:r>
            <a:r>
              <a:rPr lang="en" sz="1800">
                <a:latin typeface="Barlow Light"/>
                <a:ea typeface="Barlow Light"/>
                <a:cs typeface="Barlow Light"/>
                <a:sym typeface="Barlow Light"/>
              </a:rPr>
              <a:t>SEMrush est l’un des outils les plus appréciés par les utilisateurs. Pour assurer un travail excellent et des performances de qualité, SEMrush dispose de:</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7 900 000 000 000 backlinks, </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16 300 000 000 de mots-clés </a:t>
            </a:r>
            <a:endParaRPr sz="1800">
              <a:latin typeface="Barlow Light"/>
              <a:ea typeface="Barlow Light"/>
              <a:cs typeface="Barlow Light"/>
              <a:sym typeface="Barlow Light"/>
            </a:endParaRPr>
          </a:p>
          <a:p>
            <a:pPr marL="457200" lvl="0" indent="-342900" algn="just" rtl="0">
              <a:lnSpc>
                <a:spcPct val="150000"/>
              </a:lnSpc>
              <a:spcBef>
                <a:spcPts val="0"/>
              </a:spcBef>
              <a:spcAft>
                <a:spcPts val="0"/>
              </a:spcAft>
              <a:buSzPts val="1800"/>
              <a:buFont typeface="Barlow Light"/>
              <a:buChar char="-"/>
            </a:pPr>
            <a:r>
              <a:rPr lang="en" sz="1800">
                <a:latin typeface="Barlow Light"/>
                <a:ea typeface="Barlow Light"/>
                <a:cs typeface="Barlow Light"/>
                <a:sym typeface="Barlow Light"/>
              </a:rPr>
              <a:t>et 490 millions de domaines.</a:t>
            </a: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latin typeface="Barlow Light"/>
              <a:ea typeface="Barlow Light"/>
              <a:cs typeface="Barlow Light"/>
              <a:sym typeface="Barlow Light"/>
            </a:endParaRPr>
          </a:p>
        </p:txBody>
      </p:sp>
      <p:pic>
        <p:nvPicPr>
          <p:cNvPr id="988" name="Google Shape;988;p32"/>
          <p:cNvPicPr preferRelativeResize="0"/>
          <p:nvPr/>
        </p:nvPicPr>
        <p:blipFill>
          <a:blip r:embed="rId3">
            <a:alphaModFix/>
          </a:blip>
          <a:stretch>
            <a:fillRect/>
          </a:stretch>
        </p:blipFill>
        <p:spPr>
          <a:xfrm>
            <a:off x="2856912" y="3280575"/>
            <a:ext cx="3430174" cy="186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
        <p:nvSpPr>
          <p:cNvPr id="994" name="Google Shape;994;p33"/>
          <p:cNvSpPr txBox="1">
            <a:spLocks noGrp="1"/>
          </p:cNvSpPr>
          <p:nvPr>
            <p:ph type="title" idx="4294967295"/>
          </p:nvPr>
        </p:nvSpPr>
        <p:spPr>
          <a:xfrm>
            <a:off x="0" y="72200"/>
            <a:ext cx="8298600" cy="108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5. Comment analyser les mots-clés de votre site ?</a:t>
            </a:r>
            <a:endParaRPr sz="3000" b="1">
              <a:latin typeface="Times New Roman"/>
              <a:ea typeface="Times New Roman"/>
              <a:cs typeface="Times New Roman"/>
              <a:sym typeface="Times New Roman"/>
            </a:endParaRPr>
          </a:p>
        </p:txBody>
      </p:sp>
      <p:sp>
        <p:nvSpPr>
          <p:cNvPr id="995" name="Google Shape;995;p33"/>
          <p:cNvSpPr txBox="1"/>
          <p:nvPr/>
        </p:nvSpPr>
        <p:spPr>
          <a:xfrm>
            <a:off x="220963" y="897125"/>
            <a:ext cx="8702100" cy="2796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rgbClr val="0000FF"/>
                </a:solidFill>
                <a:latin typeface="Barlow Light"/>
                <a:ea typeface="Barlow Light"/>
                <a:cs typeface="Barlow Light"/>
                <a:sym typeface="Barlow Light"/>
              </a:rPr>
              <a:t>~ UBERSUGGEST: </a:t>
            </a:r>
            <a:r>
              <a:rPr lang="en" sz="1800">
                <a:latin typeface="Barlow Light"/>
                <a:ea typeface="Barlow Light"/>
                <a:cs typeface="Barlow Light"/>
                <a:sym typeface="Barlow Light"/>
              </a:rPr>
              <a:t>outil de qualité permettant d’analyser les mots-clés SEO. Il crée un ensemble de mots-clés à partir d’une requête, et il renseigne également sur les pages web les mieux positionnées sur le mot-clé visé. Il est très utile pour les « référenceurs », car il leur fournit un certain nombre d’informations sur un ou plusieurs mots-clés précis.</a:t>
            </a:r>
            <a:endParaRPr sz="1800">
              <a:latin typeface="Barlow Light"/>
              <a:ea typeface="Barlow Light"/>
              <a:cs typeface="Barlow Light"/>
              <a:sym typeface="Barlow Light"/>
            </a:endParaRPr>
          </a:p>
        </p:txBody>
      </p:sp>
      <p:pic>
        <p:nvPicPr>
          <p:cNvPr id="996" name="Google Shape;996;p33"/>
          <p:cNvPicPr preferRelativeResize="0"/>
          <p:nvPr/>
        </p:nvPicPr>
        <p:blipFill>
          <a:blip r:embed="rId3">
            <a:alphaModFix/>
          </a:blip>
          <a:stretch>
            <a:fillRect/>
          </a:stretch>
        </p:blipFill>
        <p:spPr>
          <a:xfrm>
            <a:off x="2547450" y="3797125"/>
            <a:ext cx="4049125" cy="97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sp>
        <p:nvSpPr>
          <p:cNvPr id="1002" name="Google Shape;1002;p34"/>
          <p:cNvSpPr txBox="1">
            <a:spLocks noGrp="1"/>
          </p:cNvSpPr>
          <p:nvPr>
            <p:ph type="title"/>
          </p:nvPr>
        </p:nvSpPr>
        <p:spPr>
          <a:xfrm>
            <a:off x="0" y="72200"/>
            <a:ext cx="8298600" cy="108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6. Comment analyser vos positions sur Google ?</a:t>
            </a:r>
            <a:endParaRPr sz="3000" b="1">
              <a:latin typeface="Times New Roman"/>
              <a:ea typeface="Times New Roman"/>
              <a:cs typeface="Times New Roman"/>
              <a:sym typeface="Times New Roman"/>
            </a:endParaRPr>
          </a:p>
        </p:txBody>
      </p:sp>
      <p:sp>
        <p:nvSpPr>
          <p:cNvPr id="1003" name="Google Shape;1003;p34"/>
          <p:cNvSpPr txBox="1"/>
          <p:nvPr/>
        </p:nvSpPr>
        <p:spPr>
          <a:xfrm>
            <a:off x="269125" y="657875"/>
            <a:ext cx="8379900" cy="1839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latin typeface="Barlow Light"/>
                <a:ea typeface="Barlow Light"/>
                <a:cs typeface="Barlow Light"/>
                <a:sym typeface="Barlow Light"/>
              </a:rPr>
              <a:t>Parmi les nombreux outils disponibles, il y a ceux qui sont entièrement gratuits tels que </a:t>
            </a:r>
            <a:r>
              <a:rPr lang="en" sz="1800" b="1">
                <a:latin typeface="Barlow"/>
                <a:ea typeface="Barlow"/>
                <a:cs typeface="Barlow"/>
                <a:sym typeface="Barlow"/>
              </a:rPr>
              <a:t>Serposcope</a:t>
            </a:r>
            <a:r>
              <a:rPr lang="en" sz="1800">
                <a:latin typeface="Barlow Light"/>
                <a:ea typeface="Barlow Light"/>
                <a:cs typeface="Barlow Light"/>
                <a:sym typeface="Barlow Light"/>
              </a:rPr>
              <a:t> ou </a:t>
            </a:r>
            <a:r>
              <a:rPr lang="en" sz="1800" b="1">
                <a:latin typeface="Barlow"/>
                <a:ea typeface="Barlow"/>
                <a:cs typeface="Barlow"/>
                <a:sym typeface="Barlow"/>
              </a:rPr>
              <a:t>Freemonitor</a:t>
            </a:r>
            <a:r>
              <a:rPr lang="en" sz="1800">
                <a:latin typeface="Barlow Light"/>
                <a:ea typeface="Barlow Light"/>
                <a:cs typeface="Barlow Light"/>
                <a:sym typeface="Barlow Light"/>
              </a:rPr>
              <a:t>. </a:t>
            </a: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a:latin typeface="Barlow Light"/>
                <a:ea typeface="Barlow Light"/>
                <a:cs typeface="Barlow Light"/>
                <a:sym typeface="Barlow Light"/>
              </a:rPr>
              <a:t>Il existe également des solutions payantes, plutôt destinés aux agences web spécialisées en référencement SEO comme </a:t>
            </a:r>
            <a:r>
              <a:rPr lang="en" sz="1800" b="1">
                <a:latin typeface="Barlow"/>
                <a:ea typeface="Barlow"/>
                <a:cs typeface="Barlow"/>
                <a:sym typeface="Barlow"/>
              </a:rPr>
              <a:t>SEMrush</a:t>
            </a:r>
            <a:r>
              <a:rPr lang="en" sz="1800">
                <a:latin typeface="Barlow Light"/>
                <a:ea typeface="Barlow Light"/>
                <a:cs typeface="Barlow Light"/>
                <a:sym typeface="Barlow Light"/>
              </a:rPr>
              <a:t>, </a:t>
            </a:r>
            <a:r>
              <a:rPr lang="en" sz="1800" b="1">
                <a:latin typeface="Barlow"/>
                <a:ea typeface="Barlow"/>
                <a:cs typeface="Barlow"/>
                <a:sym typeface="Barlow"/>
              </a:rPr>
              <a:t>Myposeo</a:t>
            </a:r>
            <a:r>
              <a:rPr lang="en" sz="1800">
                <a:latin typeface="Barlow Light"/>
                <a:ea typeface="Barlow Light"/>
                <a:cs typeface="Barlow Light"/>
                <a:sym typeface="Barlow Light"/>
              </a:rPr>
              <a:t>..</a:t>
            </a:r>
            <a:endParaRPr sz="1800">
              <a:latin typeface="Barlow Light"/>
              <a:ea typeface="Barlow Light"/>
              <a:cs typeface="Barlow Light"/>
              <a:sym typeface="Barlow Light"/>
            </a:endParaRPr>
          </a:p>
        </p:txBody>
      </p:sp>
      <p:pic>
        <p:nvPicPr>
          <p:cNvPr id="1004" name="Google Shape;1004;p34"/>
          <p:cNvPicPr preferRelativeResize="0"/>
          <p:nvPr/>
        </p:nvPicPr>
        <p:blipFill>
          <a:blip r:embed="rId3">
            <a:alphaModFix/>
          </a:blip>
          <a:stretch>
            <a:fillRect/>
          </a:stretch>
        </p:blipFill>
        <p:spPr>
          <a:xfrm>
            <a:off x="1972108" y="2496875"/>
            <a:ext cx="5199792" cy="278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title"/>
          </p:nvPr>
        </p:nvSpPr>
        <p:spPr>
          <a:xfrm>
            <a:off x="457200" y="224600"/>
            <a:ext cx="7258200" cy="1082700"/>
          </a:xfrm>
          <a:prstGeom prst="rect">
            <a:avLst/>
          </a:prstGeom>
        </p:spPr>
        <p:txBody>
          <a:bodyPr spcFirstLastPara="1" wrap="square" lIns="0" tIns="0" rIns="0" bIns="0" anchor="t" anchorCtr="0">
            <a:noAutofit/>
          </a:bodyPr>
          <a:lstStyle/>
          <a:p>
            <a:pPr marL="457200" lvl="0" indent="0" algn="l" rtl="0">
              <a:lnSpc>
                <a:spcPct val="115000"/>
              </a:lnSpc>
              <a:spcBef>
                <a:spcPts val="0"/>
              </a:spcBef>
              <a:spcAft>
                <a:spcPts val="0"/>
              </a:spcAft>
              <a:buNone/>
            </a:pPr>
            <a:r>
              <a:rPr lang="en" sz="3000" b="1">
                <a:latin typeface="Times New Roman"/>
                <a:ea typeface="Times New Roman"/>
                <a:cs typeface="Times New Roman"/>
                <a:sym typeface="Times New Roman"/>
              </a:rPr>
              <a:t>7. C’est quoi Google Adwords?</a:t>
            </a:r>
            <a:endParaRPr sz="3000" b="1">
              <a:latin typeface="Times New Roman"/>
              <a:ea typeface="Times New Roman"/>
              <a:cs typeface="Times New Roman"/>
              <a:sym typeface="Times New Roman"/>
            </a:endParaRPr>
          </a:p>
        </p:txBody>
      </p:sp>
      <p:sp>
        <p:nvSpPr>
          <p:cNvPr id="1010" name="Google Shape;1010;p3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grpSp>
        <p:nvGrpSpPr>
          <p:cNvPr id="1011" name="Google Shape;1011;p35"/>
          <p:cNvGrpSpPr/>
          <p:nvPr/>
        </p:nvGrpSpPr>
        <p:grpSpPr>
          <a:xfrm>
            <a:off x="7386001" y="42564"/>
            <a:ext cx="1757640" cy="952336"/>
            <a:chOff x="6986665" y="3298709"/>
            <a:chExt cx="1817809" cy="1077669"/>
          </a:xfrm>
        </p:grpSpPr>
        <p:sp>
          <p:nvSpPr>
            <p:cNvPr id="1012" name="Google Shape;1012;p35"/>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5"/>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5"/>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5"/>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5"/>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5"/>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5"/>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5"/>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5"/>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5"/>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5"/>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5"/>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5"/>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5"/>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5"/>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5"/>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5"/>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5"/>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5"/>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5"/>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5"/>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5"/>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5"/>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5"/>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5"/>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5"/>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38" name="Google Shape;1038;p35"/>
          <p:cNvSpPr txBox="1"/>
          <p:nvPr/>
        </p:nvSpPr>
        <p:spPr>
          <a:xfrm>
            <a:off x="179425" y="862150"/>
            <a:ext cx="8717100" cy="1874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latin typeface="Barlow Light"/>
                <a:ea typeface="Barlow Light"/>
                <a:cs typeface="Barlow Light"/>
                <a:sym typeface="Barlow Light"/>
              </a:rPr>
              <a:t>Google Ads est le programme de publicité en ligne de Google. </a:t>
            </a:r>
            <a:endParaRPr sz="1800">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a:latin typeface="Barlow Light"/>
                <a:ea typeface="Barlow Light"/>
                <a:cs typeface="Barlow Light"/>
                <a:sym typeface="Barlow Light"/>
              </a:rPr>
              <a:t>Google Ads est un produit que vous pouvez utiliser pour promouvoir votre entreprise, faciliter la vente d</a:t>
            </a:r>
            <a:r>
              <a:rPr lang="en" sz="2000">
                <a:latin typeface="Barlow Light"/>
                <a:ea typeface="Barlow Light"/>
                <a:cs typeface="Barlow Light"/>
                <a:sym typeface="Barlow Light"/>
              </a:rPr>
              <a:t>e prod</a:t>
            </a:r>
            <a:r>
              <a:rPr lang="en" sz="1800">
                <a:latin typeface="Barlow Light"/>
                <a:ea typeface="Barlow Light"/>
                <a:cs typeface="Barlow Light"/>
                <a:sym typeface="Barlow Light"/>
              </a:rPr>
              <a:t>uits et services, renforcer la notoriété de votre marque et augmenter le trafic vers votre site Web.</a:t>
            </a:r>
            <a:endParaRPr sz="1800">
              <a:latin typeface="Barlow Light"/>
              <a:ea typeface="Barlow Light"/>
              <a:cs typeface="Barlow Light"/>
              <a:sym typeface="Barlow Light"/>
            </a:endParaRPr>
          </a:p>
        </p:txBody>
      </p:sp>
      <p:pic>
        <p:nvPicPr>
          <p:cNvPr id="1039" name="Google Shape;1039;p35"/>
          <p:cNvPicPr preferRelativeResize="0"/>
          <p:nvPr/>
        </p:nvPicPr>
        <p:blipFill>
          <a:blip r:embed="rId3">
            <a:alphaModFix/>
          </a:blip>
          <a:stretch>
            <a:fillRect/>
          </a:stretch>
        </p:blipFill>
        <p:spPr>
          <a:xfrm>
            <a:off x="3035275" y="1938800"/>
            <a:ext cx="3204701" cy="3204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36"/>
          <p:cNvSpPr txBox="1">
            <a:spLocks noGrp="1"/>
          </p:cNvSpPr>
          <p:nvPr>
            <p:ph type="title"/>
          </p:nvPr>
        </p:nvSpPr>
        <p:spPr>
          <a:xfrm>
            <a:off x="457200" y="224600"/>
            <a:ext cx="72582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8. Le digital, c’est quoi?</a:t>
            </a:r>
            <a:endParaRPr sz="3000" b="1">
              <a:latin typeface="Times New Roman"/>
              <a:ea typeface="Times New Roman"/>
              <a:cs typeface="Times New Roman"/>
              <a:sym typeface="Times New Roman"/>
            </a:endParaRPr>
          </a:p>
        </p:txBody>
      </p:sp>
      <p:sp>
        <p:nvSpPr>
          <p:cNvPr id="1045" name="Google Shape;1045;p36"/>
          <p:cNvSpPr txBox="1">
            <a:spLocks noGrp="1"/>
          </p:cNvSpPr>
          <p:nvPr>
            <p:ph type="body" idx="2"/>
          </p:nvPr>
        </p:nvSpPr>
        <p:spPr>
          <a:xfrm>
            <a:off x="85450" y="1307300"/>
            <a:ext cx="5812500" cy="3869400"/>
          </a:xfrm>
          <a:prstGeom prst="rect">
            <a:avLst/>
          </a:prstGeom>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2000" b="1">
                <a:solidFill>
                  <a:srgbClr val="000000"/>
                </a:solidFill>
                <a:latin typeface="Barlow"/>
                <a:ea typeface="Barlow"/>
                <a:cs typeface="Barlow"/>
                <a:sym typeface="Barlow"/>
              </a:rPr>
              <a:t>Le digital </a:t>
            </a:r>
            <a:r>
              <a:rPr lang="en" sz="2000">
                <a:solidFill>
                  <a:srgbClr val="000000"/>
                </a:solidFill>
              </a:rPr>
              <a:t>peut être défini comme l’ensemble des outils de traitement numérique des flux d’informations.</a:t>
            </a:r>
            <a:endParaRPr sz="2000">
              <a:solidFill>
                <a:srgbClr val="000000"/>
              </a:solidFill>
            </a:endParaRPr>
          </a:p>
          <a:p>
            <a:pPr marL="0" lvl="0" indent="0" algn="just" rtl="0">
              <a:lnSpc>
                <a:spcPct val="150000"/>
              </a:lnSpc>
              <a:spcBef>
                <a:spcPts val="0"/>
              </a:spcBef>
              <a:spcAft>
                <a:spcPts val="0"/>
              </a:spcAft>
              <a:buNone/>
            </a:pPr>
            <a:r>
              <a:rPr lang="en" sz="2000">
                <a:solidFill>
                  <a:srgbClr val="000000"/>
                </a:solidFill>
              </a:rPr>
              <a:t> Il regroupe donc toute les technologies mises </a:t>
            </a:r>
            <a:endParaRPr sz="2000">
              <a:solidFill>
                <a:srgbClr val="000000"/>
              </a:solidFill>
            </a:endParaRPr>
          </a:p>
          <a:p>
            <a:pPr marL="0" lvl="0" indent="0" algn="just" rtl="0">
              <a:lnSpc>
                <a:spcPct val="150000"/>
              </a:lnSpc>
              <a:spcBef>
                <a:spcPts val="0"/>
              </a:spcBef>
              <a:spcAft>
                <a:spcPts val="0"/>
              </a:spcAft>
              <a:buNone/>
            </a:pPr>
            <a:r>
              <a:rPr lang="en" sz="2000">
                <a:solidFill>
                  <a:srgbClr val="000000"/>
                </a:solidFill>
              </a:rPr>
              <a:t>à disposition pour permettre, faciliter et accélérer la circulation des données et des informations de tout type  et genre entre différentes parties .</a:t>
            </a:r>
            <a:endParaRPr sz="2200">
              <a:solidFill>
                <a:srgbClr val="000000"/>
              </a:solidFill>
              <a:latin typeface="Times New Roman"/>
              <a:ea typeface="Times New Roman"/>
              <a:cs typeface="Times New Roman"/>
              <a:sym typeface="Times New Roman"/>
            </a:endParaRPr>
          </a:p>
        </p:txBody>
      </p:sp>
      <p:sp>
        <p:nvSpPr>
          <p:cNvPr id="1046" name="Google Shape;1046;p3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grpSp>
        <p:nvGrpSpPr>
          <p:cNvPr id="1047" name="Google Shape;1047;p36"/>
          <p:cNvGrpSpPr/>
          <p:nvPr/>
        </p:nvGrpSpPr>
        <p:grpSpPr>
          <a:xfrm>
            <a:off x="6867932" y="1685"/>
            <a:ext cx="2080092" cy="1684920"/>
            <a:chOff x="2244025" y="145922"/>
            <a:chExt cx="4382832" cy="4762352"/>
          </a:xfrm>
        </p:grpSpPr>
        <p:grpSp>
          <p:nvGrpSpPr>
            <p:cNvPr id="1048" name="Google Shape;1048;p36"/>
            <p:cNvGrpSpPr/>
            <p:nvPr/>
          </p:nvGrpSpPr>
          <p:grpSpPr>
            <a:xfrm>
              <a:off x="4124355" y="330300"/>
              <a:ext cx="2502502" cy="3373185"/>
              <a:chOff x="5785580" y="1232275"/>
              <a:chExt cx="2502502" cy="3373185"/>
            </a:xfrm>
          </p:grpSpPr>
          <p:sp>
            <p:nvSpPr>
              <p:cNvPr id="1049" name="Google Shape;1049;p36"/>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6"/>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6"/>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6"/>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6"/>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6"/>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6"/>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6"/>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6"/>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6"/>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6"/>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6"/>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6"/>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6"/>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6"/>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6"/>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6"/>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6"/>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6"/>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6"/>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6"/>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6"/>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6"/>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6"/>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6"/>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6"/>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6"/>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6"/>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6"/>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6"/>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6"/>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6"/>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6"/>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6"/>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6"/>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6"/>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6"/>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86" name="Google Shape;1086;p36"/>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6"/>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6"/>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6"/>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6"/>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36"/>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6"/>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36"/>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36"/>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36"/>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6"/>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7" name="Google Shape;1097;p36"/>
            <p:cNvGrpSpPr/>
            <p:nvPr/>
          </p:nvGrpSpPr>
          <p:grpSpPr>
            <a:xfrm>
              <a:off x="3457891" y="2611797"/>
              <a:ext cx="595122" cy="410622"/>
              <a:chOff x="5119116" y="3513772"/>
              <a:chExt cx="595122" cy="410622"/>
            </a:xfrm>
          </p:grpSpPr>
          <p:sp>
            <p:nvSpPr>
              <p:cNvPr id="1098" name="Google Shape;1098;p36"/>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36"/>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6"/>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6"/>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6"/>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6"/>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6"/>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6"/>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6"/>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6"/>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6"/>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6"/>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6"/>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6"/>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6"/>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6"/>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6"/>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5" name="Google Shape;1115;p36"/>
            <p:cNvGrpSpPr/>
            <p:nvPr/>
          </p:nvGrpSpPr>
          <p:grpSpPr>
            <a:xfrm>
              <a:off x="3545044" y="2530263"/>
              <a:ext cx="529590" cy="371284"/>
              <a:chOff x="5206269" y="3432238"/>
              <a:chExt cx="529590" cy="371284"/>
            </a:xfrm>
          </p:grpSpPr>
          <p:sp>
            <p:nvSpPr>
              <p:cNvPr id="1116" name="Google Shape;1116;p36"/>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6"/>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6"/>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6"/>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6"/>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6"/>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6"/>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6"/>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6"/>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6"/>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6"/>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6"/>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6"/>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6"/>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6"/>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6"/>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2" name="Google Shape;1132;p36"/>
            <p:cNvGrpSpPr/>
            <p:nvPr/>
          </p:nvGrpSpPr>
          <p:grpSpPr>
            <a:xfrm>
              <a:off x="3528852" y="2451777"/>
              <a:ext cx="529590" cy="371284"/>
              <a:chOff x="5190077" y="3353752"/>
              <a:chExt cx="529590" cy="371284"/>
            </a:xfrm>
          </p:grpSpPr>
          <p:sp>
            <p:nvSpPr>
              <p:cNvPr id="1133" name="Google Shape;1133;p36"/>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6"/>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6"/>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6"/>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6"/>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6"/>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6"/>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6"/>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6"/>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6"/>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6"/>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6"/>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6"/>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6"/>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6"/>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6"/>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9" name="Google Shape;1149;p36"/>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6"/>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6"/>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6"/>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6"/>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6"/>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6"/>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6"/>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6"/>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6"/>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6"/>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6"/>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6"/>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6"/>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6"/>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36"/>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36"/>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36"/>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6"/>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6"/>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6"/>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6"/>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6"/>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6"/>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36"/>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36"/>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36"/>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36"/>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36"/>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36"/>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6"/>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36"/>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36"/>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36"/>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36"/>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36"/>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36"/>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6"/>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36"/>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6"/>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6"/>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6"/>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36"/>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6"/>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6"/>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6"/>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36"/>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6"/>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6"/>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36"/>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36"/>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6"/>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36"/>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36"/>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6"/>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6"/>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36"/>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6"/>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36"/>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36"/>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6"/>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36"/>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36"/>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6"/>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36"/>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36"/>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36"/>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36"/>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36"/>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36"/>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36"/>
            <p:cNvGrpSpPr/>
            <p:nvPr/>
          </p:nvGrpSpPr>
          <p:grpSpPr>
            <a:xfrm flipH="1">
              <a:off x="2710663" y="2723583"/>
              <a:ext cx="319677" cy="242660"/>
              <a:chOff x="6621095" y="1452181"/>
              <a:chExt cx="330894" cy="250785"/>
            </a:xfrm>
          </p:grpSpPr>
          <p:sp>
            <p:nvSpPr>
              <p:cNvPr id="1220" name="Google Shape;1220;p3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3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5" name="Google Shape;1225;p36"/>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36"/>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7" name="Google Shape;1227;p36"/>
            <p:cNvGrpSpPr/>
            <p:nvPr/>
          </p:nvGrpSpPr>
          <p:grpSpPr>
            <a:xfrm>
              <a:off x="4651669" y="468299"/>
              <a:ext cx="319677" cy="242660"/>
              <a:chOff x="6621095" y="1452181"/>
              <a:chExt cx="330894" cy="250785"/>
            </a:xfrm>
          </p:grpSpPr>
          <p:sp>
            <p:nvSpPr>
              <p:cNvPr id="1228" name="Google Shape;1228;p3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3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3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233" name="Google Shape;1233;p36"/>
          <p:cNvPicPr preferRelativeResize="0"/>
          <p:nvPr/>
        </p:nvPicPr>
        <p:blipFill>
          <a:blip r:embed="rId3">
            <a:alphaModFix/>
          </a:blip>
          <a:stretch>
            <a:fillRect/>
          </a:stretch>
        </p:blipFill>
        <p:spPr>
          <a:xfrm>
            <a:off x="6003075" y="1805525"/>
            <a:ext cx="2917800" cy="2683200"/>
          </a:xfrm>
          <a:prstGeom prst="ellipse">
            <a:avLst/>
          </a:prstGeom>
          <a:noFill/>
          <a:ln w="38100" cap="flat" cmpd="sng">
            <a:solidFill>
              <a:schemeClr val="accent1"/>
            </a:solidFill>
            <a:prstDash val="dash"/>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7"/>
          <p:cNvSpPr txBox="1">
            <a:spLocks noGrp="1"/>
          </p:cNvSpPr>
          <p:nvPr>
            <p:ph type="title"/>
          </p:nvPr>
        </p:nvSpPr>
        <p:spPr>
          <a:xfrm>
            <a:off x="-163525" y="224600"/>
            <a:ext cx="93075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9. C’est quoi la matrice Mc Kinsey ou matrice atouts attraits?</a:t>
            </a:r>
            <a:endParaRPr sz="3000" b="1">
              <a:latin typeface="Times New Roman"/>
              <a:ea typeface="Times New Roman"/>
              <a:cs typeface="Times New Roman"/>
              <a:sym typeface="Times New Roman"/>
            </a:endParaRPr>
          </a:p>
        </p:txBody>
      </p:sp>
      <p:sp>
        <p:nvSpPr>
          <p:cNvPr id="1239" name="Google Shape;1239;p37"/>
          <p:cNvSpPr txBox="1">
            <a:spLocks noGrp="1"/>
          </p:cNvSpPr>
          <p:nvPr>
            <p:ph type="body" idx="2"/>
          </p:nvPr>
        </p:nvSpPr>
        <p:spPr>
          <a:xfrm>
            <a:off x="85450" y="1709550"/>
            <a:ext cx="9144000" cy="33726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900">
                <a:solidFill>
                  <a:srgbClr val="000000"/>
                </a:solidFill>
              </a:rPr>
              <a:t>Il s’agit d’une matrice de décision stratégique, développée par le cabinet de conseil McKinsey &amp; Company, où chaque D.A.S (Domaine d’activité stratégique) est analysé à partir de deux dimensions :</a:t>
            </a:r>
            <a:endParaRPr sz="2100">
              <a:solidFill>
                <a:srgbClr val="000000"/>
              </a:solidFill>
              <a:highlight>
                <a:srgbClr val="FFFFFF"/>
              </a:highlight>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900" b="1">
                <a:solidFill>
                  <a:srgbClr val="000000"/>
                </a:solidFill>
                <a:latin typeface="Barlow"/>
                <a:ea typeface="Barlow"/>
                <a:cs typeface="Barlow"/>
                <a:sym typeface="Barlow"/>
              </a:rPr>
              <a:t> 	l’attrait du marché et la position concurrentielle.</a:t>
            </a:r>
            <a:endParaRPr sz="2100" b="1">
              <a:solidFill>
                <a:srgbClr val="000000"/>
              </a:solidFill>
              <a:highlight>
                <a:srgbClr val="FFFFFF"/>
              </a:highlight>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1900">
                <a:solidFill>
                  <a:srgbClr val="000000"/>
                </a:solidFill>
              </a:rPr>
              <a:t>L’objectif de cette matrice est de déterminer sur quel segment il est intéressant d’investir plutôt qu’un autre.</a:t>
            </a:r>
            <a:endParaRPr sz="2100">
              <a:solidFill>
                <a:srgbClr val="000000"/>
              </a:solidFill>
              <a:latin typeface="Times New Roman"/>
              <a:ea typeface="Times New Roman"/>
              <a:cs typeface="Times New Roman"/>
              <a:sym typeface="Times New Roman"/>
            </a:endParaRPr>
          </a:p>
        </p:txBody>
      </p:sp>
      <p:sp>
        <p:nvSpPr>
          <p:cNvPr id="1240" name="Google Shape;1240;p3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38"/>
          <p:cNvSpPr txBox="1">
            <a:spLocks noGrp="1"/>
          </p:cNvSpPr>
          <p:nvPr>
            <p:ph type="title"/>
          </p:nvPr>
        </p:nvSpPr>
        <p:spPr>
          <a:xfrm>
            <a:off x="-239725" y="72200"/>
            <a:ext cx="9307500" cy="5931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000" b="1">
                <a:latin typeface="Times New Roman"/>
                <a:ea typeface="Times New Roman"/>
                <a:cs typeface="Times New Roman"/>
                <a:sym typeface="Times New Roman"/>
              </a:rPr>
              <a:t>La matrice Mc Kinsey ou matrice atouts attraits</a:t>
            </a:r>
            <a:endParaRPr sz="3000" b="1">
              <a:latin typeface="Times New Roman"/>
              <a:ea typeface="Times New Roman"/>
              <a:cs typeface="Times New Roman"/>
              <a:sym typeface="Times New Roman"/>
            </a:endParaRPr>
          </a:p>
          <a:p>
            <a:pPr marL="0" lvl="0" indent="0" algn="ctr" rtl="0">
              <a:lnSpc>
                <a:spcPct val="120000"/>
              </a:lnSpc>
              <a:spcBef>
                <a:spcPts val="0"/>
              </a:spcBef>
              <a:spcAft>
                <a:spcPts val="0"/>
              </a:spcAft>
              <a:buNone/>
            </a:pPr>
            <a:endParaRPr sz="2400" b="1">
              <a:solidFill>
                <a:srgbClr val="000000"/>
              </a:solidFill>
              <a:highlight>
                <a:srgbClr val="FFFFFF"/>
              </a:highlight>
              <a:latin typeface="Arial"/>
              <a:ea typeface="Arial"/>
              <a:cs typeface="Arial"/>
              <a:sym typeface="Arial"/>
            </a:endParaRPr>
          </a:p>
          <a:p>
            <a:pPr marL="0" lvl="0" indent="0" algn="ctr" rtl="0">
              <a:lnSpc>
                <a:spcPct val="115000"/>
              </a:lnSpc>
              <a:spcBef>
                <a:spcPts val="1100"/>
              </a:spcBef>
              <a:spcAft>
                <a:spcPts val="0"/>
              </a:spcAft>
              <a:buNone/>
            </a:pPr>
            <a:endParaRPr sz="3000" b="1">
              <a:latin typeface="Times New Roman"/>
              <a:ea typeface="Times New Roman"/>
              <a:cs typeface="Times New Roman"/>
              <a:sym typeface="Times New Roman"/>
            </a:endParaRPr>
          </a:p>
        </p:txBody>
      </p:sp>
      <p:sp>
        <p:nvSpPr>
          <p:cNvPr id="1246" name="Google Shape;1246;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graphicFrame>
        <p:nvGraphicFramePr>
          <p:cNvPr id="1247" name="Google Shape;1247;p38"/>
          <p:cNvGraphicFramePr/>
          <p:nvPr/>
        </p:nvGraphicFramePr>
        <p:xfrm>
          <a:off x="397800" y="665181"/>
          <a:ext cx="3000000" cy="3000000"/>
        </p:xfrm>
        <a:graphic>
          <a:graphicData uri="http://schemas.openxmlformats.org/drawingml/2006/table">
            <a:tbl>
              <a:tblPr>
                <a:noFill/>
                <a:tableStyleId>{4321AB88-F5A6-4EC9-948B-8A4BFF5605F2}</a:tableStyleId>
              </a:tblPr>
              <a:tblGrid>
                <a:gridCol w="2082625"/>
                <a:gridCol w="2082625"/>
                <a:gridCol w="2082625"/>
                <a:gridCol w="2003350"/>
              </a:tblGrid>
              <a:tr h="945125">
                <a:tc>
                  <a:txBody>
                    <a:bodyPr/>
                    <a:lstStyle/>
                    <a:p>
                      <a:pPr marL="0" lvl="0" indent="0" algn="l" rtl="0">
                        <a:spcBef>
                          <a:spcPts val="0"/>
                        </a:spcBef>
                        <a:spcAft>
                          <a:spcPts val="0"/>
                        </a:spcAft>
                        <a:buNone/>
                      </a:pPr>
                      <a:endParaRPr b="1">
                        <a:solidFill>
                          <a:schemeClr val="accent1"/>
                        </a:solidFill>
                        <a:latin typeface="Barlow"/>
                        <a:ea typeface="Barlow"/>
                        <a:cs typeface="Barlow"/>
                        <a:sym typeface="Barlow"/>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accent2"/>
                      </a:solidFill>
                      <a:prstDash val="solid"/>
                      <a:round/>
                      <a:headEnd type="none" w="sm" len="sm"/>
                      <a:tailEnd type="none" w="sm" len="sm"/>
                    </a:lnT>
                    <a:lnB w="1143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FORTS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accent2"/>
                      </a:solidFill>
                      <a:prstDash val="solid"/>
                      <a:round/>
                      <a:headEnd type="none" w="sm" len="sm"/>
                      <a:tailEnd type="none" w="sm" len="sm"/>
                    </a:lnT>
                    <a:lnB w="1143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MOYENS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accent2"/>
                      </a:solidFill>
                      <a:prstDash val="solid"/>
                      <a:round/>
                      <a:headEnd type="none" w="sm" len="sm"/>
                      <a:tailEnd type="none" w="sm" len="sm"/>
                    </a:lnT>
                    <a:lnB w="11430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FAIBLES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accent2"/>
                      </a:solidFill>
                      <a:prstDash val="solid"/>
                      <a:round/>
                      <a:headEnd type="none" w="sm" len="sm"/>
                      <a:tailEnd type="none" w="sm" len="sm"/>
                    </a:lnT>
                    <a:lnB w="114300" cap="flat" cmpd="sng">
                      <a:solidFill>
                        <a:schemeClr val="lt2"/>
                      </a:solidFill>
                      <a:prstDash val="solid"/>
                      <a:round/>
                      <a:headEnd type="none" w="sm" len="sm"/>
                      <a:tailEnd type="none" w="sm" len="sm"/>
                    </a:lnB>
                  </a:tcPr>
                </a:tc>
              </a:tr>
              <a:tr h="945125">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FORTS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Maintien de la position dominante</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Améliorer </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la position</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Doubler l'investissement </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ou sortir</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gradFill>
                      <a:gsLst>
                        <a:gs pos="0">
                          <a:srgbClr val="93C47D"/>
                        </a:gs>
                        <a:gs pos="100000">
                          <a:srgbClr val="F0A963"/>
                        </a:gs>
                      </a:gsLst>
                      <a:lin ang="5400012" scaled="0"/>
                    </a:gradFill>
                  </a:tcPr>
                </a:tc>
              </a:tr>
              <a:tr h="945125">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MOYENS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Maintenir la </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position</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lvl="0" indent="0" algn="ctr" rtl="0">
                        <a:lnSpc>
                          <a:spcPct val="115000"/>
                        </a:lnSpc>
                        <a:spcBef>
                          <a:spcPts val="0"/>
                        </a:spcBef>
                        <a:spcAft>
                          <a:spcPts val="0"/>
                        </a:spcAft>
                        <a:buNone/>
                      </a:pP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Rentabiliser prudemment</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gradFill>
                      <a:gsLst>
                        <a:gs pos="0">
                          <a:srgbClr val="93C47D"/>
                        </a:gs>
                        <a:gs pos="100000">
                          <a:srgbClr val="F0A963"/>
                        </a:gs>
                      </a:gsLst>
                      <a:lin ang="5400012" scaled="0"/>
                    </a:gradFill>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Sortir progressivement et sélectivement</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lt2"/>
                      </a:solidFill>
                      <a:prstDash val="solid"/>
                      <a:round/>
                      <a:headEnd type="none" w="sm" len="sm"/>
                      <a:tailEnd type="none" w="sm" len="sm"/>
                    </a:lnB>
                    <a:solidFill>
                      <a:srgbClr val="FFCEA9"/>
                    </a:solidFill>
                  </a:tcPr>
                </a:tc>
              </a:tr>
              <a:tr h="737000">
                <a:tc>
                  <a:txBody>
                    <a:bodyPr/>
                    <a:lstStyle/>
                    <a:p>
                      <a:pPr marL="0" lvl="0" indent="0" algn="ctr" rtl="0">
                        <a:spcBef>
                          <a:spcPts val="0"/>
                        </a:spcBef>
                        <a:spcAft>
                          <a:spcPts val="0"/>
                        </a:spcAft>
                        <a:buNone/>
                      </a:pPr>
                      <a:r>
                        <a:rPr lang="en" sz="2000" b="1">
                          <a:solidFill>
                            <a:schemeClr val="accent2"/>
                          </a:solidFill>
                          <a:latin typeface="Times New Roman"/>
                          <a:ea typeface="Times New Roman"/>
                          <a:cs typeface="Times New Roman"/>
                          <a:sym typeface="Times New Roman"/>
                        </a:rPr>
                        <a:t>FAIBLES</a:t>
                      </a:r>
                      <a:endParaRPr sz="2000" b="1">
                        <a:solidFill>
                          <a:schemeClr val="accent2"/>
                        </a:solidFill>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accen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rentabiliser au maximum</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accent2"/>
                      </a:solidFill>
                      <a:prstDash val="solid"/>
                      <a:round/>
                      <a:headEnd type="none" w="sm" len="sm"/>
                      <a:tailEnd type="none" w="sm" len="sm"/>
                    </a:lnB>
                    <a:gradFill>
                      <a:gsLst>
                        <a:gs pos="0">
                          <a:srgbClr val="93C47D"/>
                        </a:gs>
                        <a:gs pos="100000">
                          <a:srgbClr val="F0A963"/>
                        </a:gs>
                      </a:gsLst>
                      <a:lin ang="5400012" scaled="0"/>
                    </a:gradFill>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Sortir </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selectivement</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accent2"/>
                      </a:solidFill>
                      <a:prstDash val="solid"/>
                      <a:round/>
                      <a:headEnd type="none" w="sm" len="sm"/>
                      <a:tailEnd type="none" w="sm" len="sm"/>
                    </a:lnB>
                    <a:solidFill>
                      <a:srgbClr val="FFCEA9"/>
                    </a:solidFill>
                  </a:tcPr>
                </a:tc>
                <a:tc>
                  <a:txBody>
                    <a:bodyPr/>
                    <a:lstStyle/>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Sortir</a:t>
                      </a:r>
                      <a:endParaRPr sz="17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700" b="1">
                          <a:latin typeface="Times New Roman"/>
                          <a:ea typeface="Times New Roman"/>
                          <a:cs typeface="Times New Roman"/>
                          <a:sym typeface="Times New Roman"/>
                        </a:rPr>
                        <a:t> et désinvestir</a:t>
                      </a:r>
                      <a:endParaRPr sz="1700" b="1">
                        <a:latin typeface="Times New Roman"/>
                        <a:ea typeface="Times New Roman"/>
                        <a:cs typeface="Times New Roman"/>
                        <a:sym typeface="Times New Roman"/>
                      </a:endParaRPr>
                    </a:p>
                  </a:txBody>
                  <a:tcPr marL="91425" marR="91425" marT="68575" marB="68575" anchor="ctr">
                    <a:lnL w="114300" cap="flat" cmpd="sng">
                      <a:solidFill>
                        <a:schemeClr val="lt2"/>
                      </a:solidFill>
                      <a:prstDash val="solid"/>
                      <a:round/>
                      <a:headEnd type="none" w="sm" len="sm"/>
                      <a:tailEnd type="none" w="sm" len="sm"/>
                    </a:lnL>
                    <a:lnR w="114300" cap="flat" cmpd="sng">
                      <a:solidFill>
                        <a:schemeClr val="lt2"/>
                      </a:solidFill>
                      <a:prstDash val="solid"/>
                      <a:round/>
                      <a:headEnd type="none" w="sm" len="sm"/>
                      <a:tailEnd type="none" w="sm" len="sm"/>
                    </a:lnR>
                    <a:lnT w="114300" cap="flat" cmpd="sng">
                      <a:solidFill>
                        <a:schemeClr val="lt2"/>
                      </a:solidFill>
                      <a:prstDash val="solid"/>
                      <a:round/>
                      <a:headEnd type="none" w="sm" len="sm"/>
                      <a:tailEnd type="none" w="sm" len="sm"/>
                    </a:lnT>
                    <a:lnB w="114300" cap="flat" cmpd="sng">
                      <a:solidFill>
                        <a:schemeClr val="accent2"/>
                      </a:solidFill>
                      <a:prstDash val="solid"/>
                      <a:round/>
                      <a:headEnd type="none" w="sm" len="sm"/>
                      <a:tailEnd type="none" w="sm" len="sm"/>
                    </a:lnB>
                    <a:solidFill>
                      <a:srgbClr val="FFCEA9"/>
                    </a:solidFill>
                  </a:tcPr>
                </a:tc>
              </a:tr>
            </a:tbl>
          </a:graphicData>
        </a:graphic>
      </p:graphicFrame>
      <p:sp>
        <p:nvSpPr>
          <p:cNvPr id="1248" name="Google Shape;1248;p38"/>
          <p:cNvSpPr/>
          <p:nvPr/>
        </p:nvSpPr>
        <p:spPr>
          <a:xfrm>
            <a:off x="464350" y="681950"/>
            <a:ext cx="1815600" cy="679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FFFFFF"/>
                </a:solidFill>
                <a:latin typeface="Times New Roman"/>
                <a:ea typeface="Times New Roman"/>
                <a:cs typeface="Times New Roman"/>
                <a:sym typeface="Times New Roman"/>
              </a:rPr>
              <a:t>ATOUTS</a:t>
            </a:r>
            <a:endParaRPr b="1">
              <a:solidFill>
                <a:srgbClr val="FFFFFF"/>
              </a:solidFill>
              <a:latin typeface="Times New Roman"/>
              <a:ea typeface="Times New Roman"/>
              <a:cs typeface="Times New Roman"/>
              <a:sym typeface="Times New Roman"/>
            </a:endParaRPr>
          </a:p>
        </p:txBody>
      </p:sp>
      <p:sp>
        <p:nvSpPr>
          <p:cNvPr id="1249" name="Google Shape;1249;p38"/>
          <p:cNvSpPr/>
          <p:nvPr/>
        </p:nvSpPr>
        <p:spPr>
          <a:xfrm rot="5400000">
            <a:off x="-213050" y="1288675"/>
            <a:ext cx="1581300" cy="6837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FFFFFF"/>
                </a:solidFill>
                <a:latin typeface="Times New Roman"/>
                <a:ea typeface="Times New Roman"/>
                <a:cs typeface="Times New Roman"/>
                <a:sym typeface="Times New Roman"/>
              </a:rPr>
              <a:t>ATTRAITS</a:t>
            </a:r>
            <a:endParaRPr b="1">
              <a:solidFill>
                <a:srgbClr val="FFFFF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39"/>
          <p:cNvSpPr txBox="1">
            <a:spLocks noGrp="1"/>
          </p:cNvSpPr>
          <p:nvPr>
            <p:ph type="title"/>
          </p:nvPr>
        </p:nvSpPr>
        <p:spPr>
          <a:xfrm>
            <a:off x="-163525" y="224600"/>
            <a:ext cx="93075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10 . C’est quoi Google Analytic</a:t>
            </a:r>
            <a:endParaRPr sz="3000" b="1">
              <a:latin typeface="Times New Roman"/>
              <a:ea typeface="Times New Roman"/>
              <a:cs typeface="Times New Roman"/>
              <a:sym typeface="Times New Roman"/>
            </a:endParaRPr>
          </a:p>
        </p:txBody>
      </p:sp>
      <p:sp>
        <p:nvSpPr>
          <p:cNvPr id="1255" name="Google Shape;1255;p39"/>
          <p:cNvSpPr txBox="1">
            <a:spLocks noGrp="1"/>
          </p:cNvSpPr>
          <p:nvPr>
            <p:ph type="body" idx="2"/>
          </p:nvPr>
        </p:nvSpPr>
        <p:spPr>
          <a:xfrm>
            <a:off x="193250" y="1659350"/>
            <a:ext cx="8583900" cy="3201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000000"/>
                </a:solidFill>
                <a:highlight>
                  <a:srgbClr val="FFFFFF"/>
                </a:highlight>
                <a:latin typeface="Times New Roman"/>
                <a:ea typeface="Times New Roman"/>
                <a:cs typeface="Times New Roman"/>
                <a:sym typeface="Times New Roman"/>
              </a:rPr>
              <a:t>Google Analytics est un logiciel gratuit d’analyse de service Web qui fournit des statistiques et des outils d’analyse de base pour l’optimisation des moteurs de recherche (SEO).</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a:solidFill>
                  <a:srgbClr val="000000"/>
                </a:solidFill>
                <a:highlight>
                  <a:srgbClr val="FFFFFF"/>
                </a:highlight>
                <a:latin typeface="Times New Roman"/>
                <a:ea typeface="Times New Roman"/>
                <a:cs typeface="Times New Roman"/>
                <a:sym typeface="Times New Roman"/>
              </a:rPr>
              <a:t> Il donne diverses informations sur les visiteurs de votre site, sur ce qu’ils recherchent et sur la manière dont ils arrivent (par exemple, via le référencement naturel, un lien depuis un site externe…).</a:t>
            </a:r>
            <a:endParaRPr sz="2000">
              <a:solidFill>
                <a:srgbClr val="000000"/>
              </a:solidFill>
              <a:latin typeface="Times New Roman"/>
              <a:ea typeface="Times New Roman"/>
              <a:cs typeface="Times New Roman"/>
              <a:sym typeface="Times New Roman"/>
            </a:endParaRPr>
          </a:p>
        </p:txBody>
      </p:sp>
      <p:sp>
        <p:nvSpPr>
          <p:cNvPr id="1256" name="Google Shape;1256;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pic>
        <p:nvPicPr>
          <p:cNvPr id="1257" name="Google Shape;1257;p39"/>
          <p:cNvPicPr preferRelativeResize="0"/>
          <p:nvPr/>
        </p:nvPicPr>
        <p:blipFill>
          <a:blip r:embed="rId3">
            <a:alphaModFix/>
          </a:blip>
          <a:stretch>
            <a:fillRect/>
          </a:stretch>
        </p:blipFill>
        <p:spPr>
          <a:xfrm>
            <a:off x="4037825" y="3327075"/>
            <a:ext cx="4510725" cy="151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0"/>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11. Comment faire la certification en Google Analytics ?</a:t>
            </a:r>
            <a:endParaRPr sz="3000" b="1">
              <a:latin typeface="Times New Roman"/>
              <a:ea typeface="Times New Roman"/>
              <a:cs typeface="Times New Roman"/>
              <a:sym typeface="Times New Roman"/>
            </a:endParaRPr>
          </a:p>
        </p:txBody>
      </p:sp>
      <p:sp>
        <p:nvSpPr>
          <p:cNvPr id="1263" name="Google Shape;1263;p40"/>
          <p:cNvSpPr txBox="1">
            <a:spLocks noGrp="1"/>
          </p:cNvSpPr>
          <p:nvPr>
            <p:ph type="body" idx="2"/>
          </p:nvPr>
        </p:nvSpPr>
        <p:spPr>
          <a:xfrm>
            <a:off x="237850" y="1309950"/>
            <a:ext cx="8868000" cy="3185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Pour faire la certification en Google Analytics il faut suivre les étapes suivantes : </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en" sz="2000">
                <a:solidFill>
                  <a:srgbClr val="000000"/>
                </a:solidFill>
                <a:highlight>
                  <a:srgbClr val="FFFFFF"/>
                </a:highlight>
                <a:latin typeface="Times New Roman"/>
                <a:ea typeface="Times New Roman"/>
                <a:cs typeface="Times New Roman"/>
                <a:sym typeface="Times New Roman"/>
              </a:rPr>
              <a:t>Etape 1: S’inscrire ou utiliser votre programme Google Partners</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264" name="Google Shape;1264;p4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pic>
        <p:nvPicPr>
          <p:cNvPr id="1265" name="Google Shape;1265;p40"/>
          <p:cNvPicPr preferRelativeResize="0"/>
          <p:nvPr/>
        </p:nvPicPr>
        <p:blipFill>
          <a:blip r:embed="rId3">
            <a:alphaModFix/>
          </a:blip>
          <a:stretch>
            <a:fillRect/>
          </a:stretch>
        </p:blipFill>
        <p:spPr>
          <a:xfrm>
            <a:off x="133800" y="2363625"/>
            <a:ext cx="8681500" cy="254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4"/>
          <p:cNvSpPr txBox="1">
            <a:spLocks noGrp="1"/>
          </p:cNvSpPr>
          <p:nvPr>
            <p:ph type="subTitle" idx="4294967295"/>
          </p:nvPr>
        </p:nvSpPr>
        <p:spPr>
          <a:xfrm>
            <a:off x="341900" y="891550"/>
            <a:ext cx="8458500" cy="41148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300"/>
              <a:t>Webmarketing c’est le </a:t>
            </a:r>
            <a:r>
              <a:rPr lang="en" sz="2300" b="1">
                <a:latin typeface="Barlow"/>
                <a:ea typeface="Barlow"/>
                <a:cs typeface="Barlow"/>
                <a:sym typeface="Barlow"/>
              </a:rPr>
              <a:t>Marketing sur internet</a:t>
            </a:r>
            <a:r>
              <a:rPr lang="en" sz="2300"/>
              <a:t>. Une branche du marketing traditionnel. </a:t>
            </a:r>
            <a:endParaRPr sz="2300"/>
          </a:p>
          <a:p>
            <a:pPr marL="0" lvl="0" indent="0" algn="l" rtl="0">
              <a:lnSpc>
                <a:spcPct val="115000"/>
              </a:lnSpc>
              <a:spcBef>
                <a:spcPts val="0"/>
              </a:spcBef>
              <a:spcAft>
                <a:spcPts val="0"/>
              </a:spcAft>
              <a:buNone/>
            </a:pPr>
            <a:endParaRPr sz="2300"/>
          </a:p>
          <a:p>
            <a:pPr marL="0" lvl="0" indent="0" algn="l" rtl="0">
              <a:lnSpc>
                <a:spcPct val="115000"/>
              </a:lnSpc>
              <a:spcBef>
                <a:spcPts val="0"/>
              </a:spcBef>
              <a:spcAft>
                <a:spcPts val="0"/>
              </a:spcAft>
              <a:buNone/>
            </a:pPr>
            <a:r>
              <a:rPr lang="en" sz="2300"/>
              <a:t>Il a les mêmes objectifs que le marketing traditionnel : </a:t>
            </a:r>
            <a:endParaRPr sz="2300"/>
          </a:p>
          <a:p>
            <a:pPr marL="457200" lvl="0" indent="-374650" algn="l" rtl="0">
              <a:lnSpc>
                <a:spcPct val="115000"/>
              </a:lnSpc>
              <a:spcBef>
                <a:spcPts val="0"/>
              </a:spcBef>
              <a:spcAft>
                <a:spcPts val="0"/>
              </a:spcAft>
              <a:buSzPts val="2300"/>
              <a:buChar char="▸"/>
            </a:pPr>
            <a:r>
              <a:rPr lang="en" sz="2300"/>
              <a:t>-Créer une stratégie ou un plan marketing autour d’un produit ou d’une marque</a:t>
            </a:r>
            <a:endParaRPr sz="2300"/>
          </a:p>
          <a:p>
            <a:pPr marL="457200" lvl="0" indent="-374650" algn="l" rtl="0">
              <a:lnSpc>
                <a:spcPct val="115000"/>
              </a:lnSpc>
              <a:spcBef>
                <a:spcPts val="0"/>
              </a:spcBef>
              <a:spcAft>
                <a:spcPts val="0"/>
              </a:spcAft>
              <a:buSzPts val="2300"/>
              <a:buChar char="▸"/>
            </a:pPr>
            <a:r>
              <a:rPr lang="en" sz="2300"/>
              <a:t>-Acquérir du trafic</a:t>
            </a:r>
            <a:endParaRPr sz="2300"/>
          </a:p>
          <a:p>
            <a:pPr marL="457200" lvl="0" indent="-374650" algn="l" rtl="0">
              <a:lnSpc>
                <a:spcPct val="115000"/>
              </a:lnSpc>
              <a:spcBef>
                <a:spcPts val="0"/>
              </a:spcBef>
              <a:spcAft>
                <a:spcPts val="0"/>
              </a:spcAft>
              <a:buSzPts val="2300"/>
              <a:buChar char="▸"/>
            </a:pPr>
            <a:r>
              <a:rPr lang="en" sz="2300"/>
              <a:t>-Analyser les performances</a:t>
            </a:r>
            <a:endParaRPr sz="2300"/>
          </a:p>
          <a:p>
            <a:pPr marL="457200" lvl="0" indent="-374650" algn="l" rtl="0">
              <a:lnSpc>
                <a:spcPct val="115000"/>
              </a:lnSpc>
              <a:spcBef>
                <a:spcPts val="0"/>
              </a:spcBef>
              <a:spcAft>
                <a:spcPts val="0"/>
              </a:spcAft>
              <a:buSzPts val="2300"/>
              <a:buChar char="▸"/>
            </a:pPr>
            <a:r>
              <a:rPr lang="en" sz="2300"/>
              <a:t>-Fidéliser les clients </a:t>
            </a:r>
            <a:endParaRPr sz="2300"/>
          </a:p>
          <a:p>
            <a:pPr marL="0" lvl="0" indent="0" algn="l" rtl="0">
              <a:lnSpc>
                <a:spcPct val="115000"/>
              </a:lnSpc>
              <a:spcBef>
                <a:spcPts val="0"/>
              </a:spcBef>
              <a:spcAft>
                <a:spcPts val="0"/>
              </a:spcAft>
              <a:buNone/>
            </a:pPr>
            <a:endParaRPr sz="2300"/>
          </a:p>
        </p:txBody>
      </p:sp>
      <p:sp>
        <p:nvSpPr>
          <p:cNvPr id="354" name="Google Shape;354;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355" name="Google Shape;355;p14"/>
          <p:cNvSpPr txBox="1">
            <a:spLocks noGrp="1"/>
          </p:cNvSpPr>
          <p:nvPr>
            <p:ph type="title" idx="4294967295"/>
          </p:nvPr>
        </p:nvSpPr>
        <p:spPr>
          <a:xfrm>
            <a:off x="457200" y="224600"/>
            <a:ext cx="8191800" cy="468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000" b="1">
                <a:latin typeface="Times New Roman"/>
                <a:ea typeface="Times New Roman"/>
                <a:cs typeface="Times New Roman"/>
                <a:sym typeface="Times New Roman"/>
              </a:rPr>
              <a:t>2. Le Webmarketing ...Qu'est ce que c'est ?</a:t>
            </a:r>
            <a:endParaRPr sz="300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41"/>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11. Comment faire la certification en Google Analytics ?</a:t>
            </a:r>
            <a:endParaRPr sz="3000" b="1">
              <a:latin typeface="Times New Roman"/>
              <a:ea typeface="Times New Roman"/>
              <a:cs typeface="Times New Roman"/>
              <a:sym typeface="Times New Roman"/>
            </a:endParaRPr>
          </a:p>
        </p:txBody>
      </p:sp>
      <p:sp>
        <p:nvSpPr>
          <p:cNvPr id="1271" name="Google Shape;1271;p41"/>
          <p:cNvSpPr txBox="1">
            <a:spLocks noGrp="1"/>
          </p:cNvSpPr>
          <p:nvPr>
            <p:ph type="body" idx="2"/>
          </p:nvPr>
        </p:nvSpPr>
        <p:spPr>
          <a:xfrm>
            <a:off x="161650" y="1081350"/>
            <a:ext cx="8868000" cy="3185700"/>
          </a:xfrm>
          <a:prstGeom prst="rect">
            <a:avLst/>
          </a:prstGeom>
        </p:spPr>
        <p:txBody>
          <a:bodyPr spcFirstLastPara="1" wrap="square" lIns="0" tIns="0" rIns="0" bIns="0" anchor="t" anchorCtr="0">
            <a:noAutofit/>
          </a:bodyPr>
          <a:lstStyle/>
          <a:p>
            <a:pPr marL="0" lvl="0" indent="0" algn="l" rtl="0">
              <a:lnSpc>
                <a:spcPct val="115000"/>
              </a:lnSpc>
              <a:spcBef>
                <a:spcPts val="1500"/>
              </a:spcBef>
              <a:spcAft>
                <a:spcPts val="0"/>
              </a:spcAft>
              <a:buNone/>
            </a:pPr>
            <a:r>
              <a:rPr lang="en" sz="2000">
                <a:solidFill>
                  <a:srgbClr val="000000"/>
                </a:solidFill>
                <a:highlight>
                  <a:srgbClr val="FFFFFF"/>
                </a:highlight>
                <a:latin typeface="Times New Roman"/>
                <a:ea typeface="Times New Roman"/>
                <a:cs typeface="Times New Roman"/>
                <a:sym typeface="Times New Roman"/>
              </a:rPr>
              <a:t>Etape 2: Suivre la formation Google Analytics</a:t>
            </a: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272" name="Google Shape;1272;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pic>
        <p:nvPicPr>
          <p:cNvPr id="1273" name="Google Shape;1273;p41"/>
          <p:cNvPicPr preferRelativeResize="0"/>
          <p:nvPr/>
        </p:nvPicPr>
        <p:blipFill rotWithShape="1">
          <a:blip r:embed="rId3">
            <a:alphaModFix/>
          </a:blip>
          <a:srcRect t="9214"/>
          <a:stretch/>
        </p:blipFill>
        <p:spPr>
          <a:xfrm>
            <a:off x="0" y="2083450"/>
            <a:ext cx="9144000" cy="2657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42"/>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11. Comment faire la certification en Google Analytics ?</a:t>
            </a:r>
            <a:endParaRPr sz="3000" b="1">
              <a:latin typeface="Times New Roman"/>
              <a:ea typeface="Times New Roman"/>
              <a:cs typeface="Times New Roman"/>
              <a:sym typeface="Times New Roman"/>
            </a:endParaRPr>
          </a:p>
        </p:txBody>
      </p:sp>
      <p:sp>
        <p:nvSpPr>
          <p:cNvPr id="1279" name="Google Shape;1279;p42"/>
          <p:cNvSpPr txBox="1">
            <a:spLocks noGrp="1"/>
          </p:cNvSpPr>
          <p:nvPr>
            <p:ph type="body" idx="2"/>
          </p:nvPr>
        </p:nvSpPr>
        <p:spPr>
          <a:xfrm>
            <a:off x="161650" y="1081350"/>
            <a:ext cx="8868000" cy="3185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000000"/>
                </a:solidFill>
                <a:highlight>
                  <a:srgbClr val="FFFFFF"/>
                </a:highlight>
                <a:latin typeface="Times New Roman"/>
                <a:ea typeface="Times New Roman"/>
                <a:cs typeface="Times New Roman"/>
                <a:sym typeface="Times New Roman"/>
              </a:rPr>
              <a:t>Etape 3: Passer l’examen et obtenir la certification google analytics individuelle</a:t>
            </a:r>
            <a:endParaRPr sz="2000">
              <a:solidFill>
                <a:srgbClr val="000000"/>
              </a:solidFill>
              <a:latin typeface="Times New Roman"/>
              <a:ea typeface="Times New Roman"/>
              <a:cs typeface="Times New Roman"/>
              <a:sym typeface="Times New Roman"/>
            </a:endParaRPr>
          </a:p>
        </p:txBody>
      </p:sp>
      <p:sp>
        <p:nvSpPr>
          <p:cNvPr id="1280" name="Google Shape;1280;p4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31</a:t>
            </a:fld>
            <a:endParaRPr/>
          </a:p>
        </p:txBody>
      </p:sp>
      <p:pic>
        <p:nvPicPr>
          <p:cNvPr id="1281" name="Google Shape;1281;p42"/>
          <p:cNvPicPr preferRelativeResize="0"/>
          <p:nvPr/>
        </p:nvPicPr>
        <p:blipFill>
          <a:blip r:embed="rId3">
            <a:alphaModFix/>
          </a:blip>
          <a:stretch>
            <a:fillRect/>
          </a:stretch>
        </p:blipFill>
        <p:spPr>
          <a:xfrm>
            <a:off x="161650" y="1539400"/>
            <a:ext cx="8787449" cy="3424025"/>
          </a:xfrm>
          <a:prstGeom prst="rect">
            <a:avLst/>
          </a:prstGeom>
          <a:noFill/>
          <a:ln>
            <a:noFill/>
          </a:ln>
        </p:spPr>
      </p:pic>
      <p:sp>
        <p:nvSpPr>
          <p:cNvPr id="1282" name="Google Shape;1282;p42"/>
          <p:cNvSpPr/>
          <p:nvPr/>
        </p:nvSpPr>
        <p:spPr>
          <a:xfrm rot="-2277598">
            <a:off x="1471854" y="3675197"/>
            <a:ext cx="283851" cy="491321"/>
          </a:xfrm>
          <a:prstGeom prst="down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3"/>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12. Audit réferencement : la methodologie.</a:t>
            </a:r>
            <a:endParaRPr sz="3000" b="1">
              <a:latin typeface="Times New Roman"/>
              <a:ea typeface="Times New Roman"/>
              <a:cs typeface="Times New Roman"/>
              <a:sym typeface="Times New Roman"/>
            </a:endParaRPr>
          </a:p>
        </p:txBody>
      </p:sp>
      <p:sp>
        <p:nvSpPr>
          <p:cNvPr id="1288" name="Google Shape;1288;p43"/>
          <p:cNvSpPr txBox="1">
            <a:spLocks noGrp="1"/>
          </p:cNvSpPr>
          <p:nvPr>
            <p:ph type="body" idx="2"/>
          </p:nvPr>
        </p:nvSpPr>
        <p:spPr>
          <a:xfrm>
            <a:off x="237850" y="928950"/>
            <a:ext cx="8411100" cy="46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Pour  faire l’audit référencement il faut suivre les étapes suivantes : </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Arial"/>
              <a:ea typeface="Arial"/>
              <a:cs typeface="Arial"/>
              <a:sym typeface="Arial"/>
            </a:endParaRPr>
          </a:p>
        </p:txBody>
      </p:sp>
      <p:sp>
        <p:nvSpPr>
          <p:cNvPr id="1289" name="Google Shape;1289;p4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pic>
        <p:nvPicPr>
          <p:cNvPr id="1290" name="Google Shape;1290;p43"/>
          <p:cNvPicPr preferRelativeResize="0"/>
          <p:nvPr/>
        </p:nvPicPr>
        <p:blipFill>
          <a:blip r:embed="rId3">
            <a:alphaModFix/>
          </a:blip>
          <a:stretch>
            <a:fillRect/>
          </a:stretch>
        </p:blipFill>
        <p:spPr>
          <a:xfrm>
            <a:off x="0" y="1723775"/>
            <a:ext cx="4312000" cy="2705100"/>
          </a:xfrm>
          <a:prstGeom prst="rect">
            <a:avLst/>
          </a:prstGeom>
          <a:noFill/>
          <a:ln>
            <a:noFill/>
          </a:ln>
        </p:spPr>
      </p:pic>
      <p:pic>
        <p:nvPicPr>
          <p:cNvPr id="1291" name="Google Shape;1291;p43"/>
          <p:cNvPicPr preferRelativeResize="0"/>
          <p:nvPr/>
        </p:nvPicPr>
        <p:blipFill>
          <a:blip r:embed="rId4">
            <a:alphaModFix/>
          </a:blip>
          <a:stretch>
            <a:fillRect/>
          </a:stretch>
        </p:blipFill>
        <p:spPr>
          <a:xfrm>
            <a:off x="4703200" y="2062425"/>
            <a:ext cx="4250626" cy="2366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44"/>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12. Audit réferencement : la methodologie.</a:t>
            </a:r>
            <a:endParaRPr sz="3000" b="1">
              <a:latin typeface="Times New Roman"/>
              <a:ea typeface="Times New Roman"/>
              <a:cs typeface="Times New Roman"/>
              <a:sym typeface="Times New Roman"/>
            </a:endParaRPr>
          </a:p>
        </p:txBody>
      </p:sp>
      <p:sp>
        <p:nvSpPr>
          <p:cNvPr id="1297" name="Google Shape;1297;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33</a:t>
            </a:fld>
            <a:endParaRPr/>
          </a:p>
        </p:txBody>
      </p:sp>
      <p:pic>
        <p:nvPicPr>
          <p:cNvPr id="1298" name="Google Shape;1298;p44"/>
          <p:cNvPicPr preferRelativeResize="0"/>
          <p:nvPr/>
        </p:nvPicPr>
        <p:blipFill>
          <a:blip r:embed="rId3">
            <a:alphaModFix/>
          </a:blip>
          <a:stretch>
            <a:fillRect/>
          </a:stretch>
        </p:blipFill>
        <p:spPr>
          <a:xfrm>
            <a:off x="-59900" y="1686250"/>
            <a:ext cx="4148526" cy="3168000"/>
          </a:xfrm>
          <a:prstGeom prst="rect">
            <a:avLst/>
          </a:prstGeom>
          <a:noFill/>
          <a:ln>
            <a:noFill/>
          </a:ln>
        </p:spPr>
      </p:pic>
      <p:pic>
        <p:nvPicPr>
          <p:cNvPr id="1299" name="Google Shape;1299;p44"/>
          <p:cNvPicPr preferRelativeResize="0"/>
          <p:nvPr/>
        </p:nvPicPr>
        <p:blipFill>
          <a:blip r:embed="rId4">
            <a:alphaModFix/>
          </a:blip>
          <a:stretch>
            <a:fillRect/>
          </a:stretch>
        </p:blipFill>
        <p:spPr>
          <a:xfrm>
            <a:off x="4183825" y="1771975"/>
            <a:ext cx="4759051" cy="3082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45"/>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12. Audit réferencement : la methodologie.</a:t>
            </a:r>
            <a:endParaRPr sz="3000" b="1">
              <a:latin typeface="Times New Roman"/>
              <a:ea typeface="Times New Roman"/>
              <a:cs typeface="Times New Roman"/>
              <a:sym typeface="Times New Roman"/>
            </a:endParaRPr>
          </a:p>
        </p:txBody>
      </p:sp>
      <p:sp>
        <p:nvSpPr>
          <p:cNvPr id="1305" name="Google Shape;1305;p4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34</a:t>
            </a:fld>
            <a:endParaRPr/>
          </a:p>
        </p:txBody>
      </p:sp>
      <p:pic>
        <p:nvPicPr>
          <p:cNvPr id="1306" name="Google Shape;1306;p45"/>
          <p:cNvPicPr preferRelativeResize="0"/>
          <p:nvPr/>
        </p:nvPicPr>
        <p:blipFill>
          <a:blip r:embed="rId3">
            <a:alphaModFix/>
          </a:blip>
          <a:stretch>
            <a:fillRect/>
          </a:stretch>
        </p:blipFill>
        <p:spPr>
          <a:xfrm>
            <a:off x="0" y="1963800"/>
            <a:ext cx="4778800" cy="2752725"/>
          </a:xfrm>
          <a:prstGeom prst="rect">
            <a:avLst/>
          </a:prstGeom>
          <a:noFill/>
          <a:ln>
            <a:noFill/>
          </a:ln>
        </p:spPr>
      </p:pic>
      <p:pic>
        <p:nvPicPr>
          <p:cNvPr id="1307" name="Google Shape;1307;p45"/>
          <p:cNvPicPr preferRelativeResize="0"/>
          <p:nvPr/>
        </p:nvPicPr>
        <p:blipFill>
          <a:blip r:embed="rId4">
            <a:alphaModFix/>
          </a:blip>
          <a:stretch>
            <a:fillRect/>
          </a:stretch>
        </p:blipFill>
        <p:spPr>
          <a:xfrm>
            <a:off x="5076725" y="1905850"/>
            <a:ext cx="3800600" cy="2876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46"/>
          <p:cNvSpPr txBox="1">
            <a:spLocks noGrp="1"/>
          </p:cNvSpPr>
          <p:nvPr>
            <p:ph type="title"/>
          </p:nvPr>
        </p:nvSpPr>
        <p:spPr>
          <a:xfrm>
            <a:off x="-401375" y="2246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12. Audit réferencement : la methodologie.</a:t>
            </a:r>
            <a:endParaRPr sz="3000" b="1">
              <a:latin typeface="Times New Roman"/>
              <a:ea typeface="Times New Roman"/>
              <a:cs typeface="Times New Roman"/>
              <a:sym typeface="Times New Roman"/>
            </a:endParaRPr>
          </a:p>
        </p:txBody>
      </p:sp>
      <p:sp>
        <p:nvSpPr>
          <p:cNvPr id="1313" name="Google Shape;1313;p4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35</a:t>
            </a:fld>
            <a:endParaRPr/>
          </a:p>
        </p:txBody>
      </p:sp>
      <p:pic>
        <p:nvPicPr>
          <p:cNvPr id="1314" name="Google Shape;1314;p46"/>
          <p:cNvPicPr preferRelativeResize="0"/>
          <p:nvPr/>
        </p:nvPicPr>
        <p:blipFill>
          <a:blip r:embed="rId3">
            <a:alphaModFix/>
          </a:blip>
          <a:stretch>
            <a:fillRect/>
          </a:stretch>
        </p:blipFill>
        <p:spPr>
          <a:xfrm>
            <a:off x="152400" y="1459700"/>
            <a:ext cx="8751275" cy="2790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7"/>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13. Comment analyser le trafic de votre site internet ?</a:t>
            </a:r>
            <a:endParaRPr sz="3000" b="1">
              <a:latin typeface="Times New Roman"/>
              <a:ea typeface="Times New Roman"/>
              <a:cs typeface="Times New Roman"/>
              <a:sym typeface="Times New Roman"/>
            </a:endParaRPr>
          </a:p>
        </p:txBody>
      </p:sp>
      <p:sp>
        <p:nvSpPr>
          <p:cNvPr id="1320" name="Google Shape;1320;p47"/>
          <p:cNvSpPr txBox="1">
            <a:spLocks noGrp="1"/>
          </p:cNvSpPr>
          <p:nvPr>
            <p:ph type="body" idx="2"/>
          </p:nvPr>
        </p:nvSpPr>
        <p:spPr>
          <a:xfrm>
            <a:off x="237850" y="1059375"/>
            <a:ext cx="8411100" cy="3489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sz="2000">
                <a:solidFill>
                  <a:srgbClr val="000000"/>
                </a:solidFill>
              </a:rPr>
              <a:t>Le trafic d’un site web est une donnée stratégique pour les entreprises. Elle permet de mesurer la visibilité d’un site, la popularité de sa marque, son attractivité sur les réseaux sociaux… Ainsi l’analyse est faite via différentes moyens.</a:t>
            </a:r>
            <a:endParaRPr sz="2000">
              <a:solidFill>
                <a:srgbClr val="000000"/>
              </a:solidFill>
            </a:endParaRPr>
          </a:p>
          <a:p>
            <a:pPr marL="0" lvl="0" indent="457200" algn="l" rtl="0">
              <a:lnSpc>
                <a:spcPct val="150000"/>
              </a:lnSpc>
              <a:spcBef>
                <a:spcPts val="0"/>
              </a:spcBef>
              <a:spcAft>
                <a:spcPts val="0"/>
              </a:spcAft>
              <a:buNone/>
            </a:pPr>
            <a:r>
              <a:rPr lang="en" sz="2000">
                <a:solidFill>
                  <a:srgbClr val="000000"/>
                </a:solidFill>
              </a:rPr>
              <a:t>Avec google analytics.</a:t>
            </a:r>
            <a:endParaRPr sz="2000">
              <a:solidFill>
                <a:srgbClr val="000000"/>
              </a:solidFill>
            </a:endParaRPr>
          </a:p>
          <a:p>
            <a:pPr marL="0" lvl="0" indent="457200" algn="l" rtl="0">
              <a:lnSpc>
                <a:spcPct val="150000"/>
              </a:lnSpc>
              <a:spcBef>
                <a:spcPts val="0"/>
              </a:spcBef>
              <a:spcAft>
                <a:spcPts val="0"/>
              </a:spcAft>
              <a:buNone/>
            </a:pPr>
            <a:r>
              <a:rPr lang="en" sz="2000">
                <a:solidFill>
                  <a:srgbClr val="000000"/>
                </a:solidFill>
              </a:rPr>
              <a:t>Avec Similar Web</a:t>
            </a:r>
            <a:endParaRPr sz="2100">
              <a:solidFill>
                <a:srgbClr val="000000"/>
              </a:solidFill>
              <a:latin typeface="Times New Roman"/>
              <a:ea typeface="Times New Roman"/>
              <a:cs typeface="Times New Roman"/>
              <a:sym typeface="Times New Roman"/>
            </a:endParaRPr>
          </a:p>
        </p:txBody>
      </p:sp>
      <p:sp>
        <p:nvSpPr>
          <p:cNvPr id="1321" name="Google Shape;1321;p4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327" name="Google Shape;1327;p48"/>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28" name="Google Shape;1328;p48"/>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29" name="Google Shape;1329;p4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37</a:t>
            </a:fld>
            <a:endParaRPr/>
          </a:p>
        </p:txBody>
      </p:sp>
      <p:pic>
        <p:nvPicPr>
          <p:cNvPr id="1330" name="Google Shape;1330;p48"/>
          <p:cNvPicPr preferRelativeResize="0"/>
          <p:nvPr/>
        </p:nvPicPr>
        <p:blipFill>
          <a:blip r:embed="rId3">
            <a:alphaModFix/>
          </a:blip>
          <a:stretch>
            <a:fillRect/>
          </a:stretch>
        </p:blipFill>
        <p:spPr>
          <a:xfrm>
            <a:off x="0" y="149100"/>
            <a:ext cx="9105925" cy="4845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336" name="Google Shape;1336;p4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37" name="Google Shape;1337;p4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38" name="Google Shape;1338;p4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38</a:t>
            </a:fld>
            <a:endParaRPr/>
          </a:p>
        </p:txBody>
      </p:sp>
      <p:pic>
        <p:nvPicPr>
          <p:cNvPr id="1339" name="Google Shape;1339;p49"/>
          <p:cNvPicPr preferRelativeResize="0"/>
          <p:nvPr/>
        </p:nvPicPr>
        <p:blipFill>
          <a:blip r:embed="rId3">
            <a:alphaModFix/>
          </a:blip>
          <a:stretch>
            <a:fillRect/>
          </a:stretch>
        </p:blipFill>
        <p:spPr>
          <a:xfrm>
            <a:off x="-494975" y="0"/>
            <a:ext cx="9600899" cy="510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50"/>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14. Quel est votre positionnement dans </a:t>
            </a:r>
            <a:endParaRPr sz="3000" b="1">
              <a:latin typeface="Times New Roman"/>
              <a:ea typeface="Times New Roman"/>
              <a:cs typeface="Times New Roman"/>
              <a:sym typeface="Times New Roman"/>
            </a:endParaRPr>
          </a:p>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les moteurs de recherche?</a:t>
            </a:r>
            <a:endParaRPr sz="3000" b="1">
              <a:latin typeface="Times New Roman"/>
              <a:ea typeface="Times New Roman"/>
              <a:cs typeface="Times New Roman"/>
              <a:sym typeface="Times New Roman"/>
            </a:endParaRPr>
          </a:p>
        </p:txBody>
      </p:sp>
      <p:sp>
        <p:nvSpPr>
          <p:cNvPr id="1345" name="Google Shape;1345;p50"/>
          <p:cNvSpPr txBox="1">
            <a:spLocks noGrp="1"/>
          </p:cNvSpPr>
          <p:nvPr>
            <p:ph type="body" idx="2"/>
          </p:nvPr>
        </p:nvSpPr>
        <p:spPr>
          <a:xfrm>
            <a:off x="237850" y="1748800"/>
            <a:ext cx="8411100" cy="2799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200">
                <a:solidFill>
                  <a:srgbClr val="000000"/>
                </a:solidFill>
              </a:rPr>
              <a:t>Le positionnement est le rang occupé par une page web sur les pages de résultat d’un  moteurs de recherche.</a:t>
            </a:r>
            <a:endParaRPr sz="2200">
              <a:solidFill>
                <a:srgbClr val="000000"/>
              </a:solidFill>
              <a:latin typeface="Times New Roman"/>
              <a:ea typeface="Times New Roman"/>
              <a:cs typeface="Times New Roman"/>
              <a:sym typeface="Times New Roman"/>
            </a:endParaRPr>
          </a:p>
        </p:txBody>
      </p:sp>
      <p:sp>
        <p:nvSpPr>
          <p:cNvPr id="1346" name="Google Shape;1346;p5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5"/>
          <p:cNvSpPr txBox="1">
            <a:spLocks noGrp="1"/>
          </p:cNvSpPr>
          <p:nvPr>
            <p:ph type="body" idx="1"/>
          </p:nvPr>
        </p:nvSpPr>
        <p:spPr>
          <a:xfrm>
            <a:off x="800675" y="1104525"/>
            <a:ext cx="4695300" cy="3140400"/>
          </a:xfrm>
          <a:prstGeom prst="rect">
            <a:avLst/>
          </a:prstGeom>
        </p:spPr>
        <p:txBody>
          <a:bodyPr spcFirstLastPara="1" wrap="square" lIns="0" tIns="0" rIns="0" bIns="0" anchor="ctr" anchorCtr="0">
            <a:noAutofit/>
          </a:bodyPr>
          <a:lstStyle/>
          <a:p>
            <a:pPr marL="0" lvl="0" indent="0" algn="just" rtl="0">
              <a:lnSpc>
                <a:spcPct val="150000"/>
              </a:lnSpc>
              <a:spcBef>
                <a:spcPts val="0"/>
              </a:spcBef>
              <a:spcAft>
                <a:spcPts val="0"/>
              </a:spcAft>
              <a:buNone/>
            </a:pPr>
            <a:r>
              <a:rPr lang="en" sz="1700">
                <a:solidFill>
                  <a:srgbClr val="FFFFFF"/>
                </a:solidFill>
                <a:latin typeface="Raleway"/>
                <a:ea typeface="Raleway"/>
                <a:cs typeface="Raleway"/>
                <a:sym typeface="Raleway"/>
              </a:rPr>
              <a:t>L’audit de référencement permet d’anticiper les baisses de visibilité en ayant un site de qualité, toujours optimisé.</a:t>
            </a:r>
            <a:endParaRPr sz="1700">
              <a:solidFill>
                <a:srgbClr val="FFFFFF"/>
              </a:solidFill>
              <a:latin typeface="Raleway"/>
              <a:ea typeface="Raleway"/>
              <a:cs typeface="Raleway"/>
              <a:sym typeface="Raleway"/>
            </a:endParaRPr>
          </a:p>
          <a:p>
            <a:pPr marL="0" lvl="0" indent="0" algn="just" rtl="0">
              <a:lnSpc>
                <a:spcPct val="150000"/>
              </a:lnSpc>
              <a:spcBef>
                <a:spcPts val="0"/>
              </a:spcBef>
              <a:spcAft>
                <a:spcPts val="0"/>
              </a:spcAft>
              <a:buNone/>
            </a:pPr>
            <a:r>
              <a:rPr lang="en" sz="1700">
                <a:solidFill>
                  <a:srgbClr val="FFFFFF"/>
                </a:solidFill>
                <a:latin typeface="Raleway"/>
                <a:ea typeface="Raleway"/>
                <a:cs typeface="Raleway"/>
                <a:sym typeface="Raleway"/>
              </a:rPr>
              <a:t>Nous vous proposons un audit référencement de votre site en 6 étapes !</a:t>
            </a:r>
            <a:endParaRPr sz="1700">
              <a:solidFill>
                <a:srgbClr val="FFFFFF"/>
              </a:solidFill>
              <a:latin typeface="Raleway"/>
              <a:ea typeface="Raleway"/>
              <a:cs typeface="Raleway"/>
              <a:sym typeface="Raleway"/>
            </a:endParaRPr>
          </a:p>
        </p:txBody>
      </p:sp>
      <p:sp>
        <p:nvSpPr>
          <p:cNvPr id="361" name="Google Shape;361;p1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
        <p:nvSpPr>
          <p:cNvPr id="362" name="Google Shape;362;p15"/>
          <p:cNvSpPr txBox="1">
            <a:spLocks noGrp="1"/>
          </p:cNvSpPr>
          <p:nvPr>
            <p:ph type="title" idx="4294967295"/>
          </p:nvPr>
        </p:nvSpPr>
        <p:spPr>
          <a:xfrm>
            <a:off x="228600" y="72200"/>
            <a:ext cx="8581200" cy="5559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3000" b="1">
                <a:solidFill>
                  <a:srgbClr val="FFFFFF"/>
                </a:solidFill>
                <a:latin typeface="Times New Roman"/>
                <a:ea typeface="Times New Roman"/>
                <a:cs typeface="Times New Roman"/>
                <a:sym typeface="Times New Roman"/>
              </a:rPr>
              <a:t>3. Comment faire l’audit référencement de son site?</a:t>
            </a:r>
            <a:endParaRPr sz="3000" b="1">
              <a:solidFill>
                <a:srgbClr val="FFFFFF"/>
              </a:solidFill>
              <a:latin typeface="Times New Roman"/>
              <a:ea typeface="Times New Roman"/>
              <a:cs typeface="Times New Roman"/>
              <a:sym typeface="Times New Roman"/>
            </a:endParaRPr>
          </a:p>
        </p:txBody>
      </p:sp>
      <p:grpSp>
        <p:nvGrpSpPr>
          <p:cNvPr id="363" name="Google Shape;363;p15"/>
          <p:cNvGrpSpPr/>
          <p:nvPr/>
        </p:nvGrpSpPr>
        <p:grpSpPr>
          <a:xfrm>
            <a:off x="5572199" y="752859"/>
            <a:ext cx="3495801" cy="3628765"/>
            <a:chOff x="2012475" y="393272"/>
            <a:chExt cx="4440240" cy="4609126"/>
          </a:xfrm>
        </p:grpSpPr>
        <p:sp>
          <p:nvSpPr>
            <p:cNvPr id="364" name="Google Shape;364;p15"/>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5"/>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5"/>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5"/>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5"/>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5"/>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5"/>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5"/>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5"/>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5"/>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5"/>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5"/>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5"/>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5"/>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5"/>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5"/>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5"/>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5"/>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5"/>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5"/>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5"/>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5"/>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5"/>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5"/>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5"/>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5"/>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5"/>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5"/>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5"/>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5"/>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5"/>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5"/>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5"/>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5"/>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5"/>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5"/>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5"/>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5"/>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15"/>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15"/>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5"/>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5"/>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5"/>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5"/>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5"/>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5"/>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5"/>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5"/>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352" name="Google Shape;1352;p51"/>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53" name="Google Shape;1353;p51"/>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54" name="Google Shape;1354;p5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40</a:t>
            </a:fld>
            <a:endParaRPr/>
          </a:p>
        </p:txBody>
      </p:sp>
      <p:pic>
        <p:nvPicPr>
          <p:cNvPr id="1355" name="Google Shape;1355;p51"/>
          <p:cNvPicPr preferRelativeResize="0"/>
          <p:nvPr/>
        </p:nvPicPr>
        <p:blipFill>
          <a:blip r:embed="rId3">
            <a:alphaModFix/>
          </a:blip>
          <a:stretch>
            <a:fillRect/>
          </a:stretch>
        </p:blipFill>
        <p:spPr>
          <a:xfrm>
            <a:off x="0" y="152400"/>
            <a:ext cx="9105924" cy="4991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2"/>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15. Comment améliorer le référencement </a:t>
            </a:r>
            <a:endParaRPr sz="3000" b="1">
              <a:latin typeface="Times New Roman"/>
              <a:ea typeface="Times New Roman"/>
              <a:cs typeface="Times New Roman"/>
              <a:sym typeface="Times New Roman"/>
            </a:endParaRPr>
          </a:p>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de votre site internet?</a:t>
            </a:r>
            <a:endParaRPr sz="3000" b="1">
              <a:latin typeface="Times New Roman"/>
              <a:ea typeface="Times New Roman"/>
              <a:cs typeface="Times New Roman"/>
              <a:sym typeface="Times New Roman"/>
            </a:endParaRPr>
          </a:p>
        </p:txBody>
      </p:sp>
      <p:sp>
        <p:nvSpPr>
          <p:cNvPr id="1361" name="Google Shape;1361;p52"/>
          <p:cNvSpPr txBox="1">
            <a:spLocks noGrp="1"/>
          </p:cNvSpPr>
          <p:nvPr>
            <p:ph type="body" idx="2"/>
          </p:nvPr>
        </p:nvSpPr>
        <p:spPr>
          <a:xfrm>
            <a:off x="165775" y="1231100"/>
            <a:ext cx="8411100" cy="36618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2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r>
              <a:rPr lang="en" sz="2000" b="1">
                <a:solidFill>
                  <a:srgbClr val="000000"/>
                </a:solidFill>
                <a:latin typeface="Arial"/>
                <a:ea typeface="Arial"/>
                <a:cs typeface="Arial"/>
                <a:sym typeface="Arial"/>
              </a:rPr>
              <a:t>Lever les freins techniques </a:t>
            </a:r>
            <a:endParaRPr sz="2000" b="1">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2000">
              <a:solidFill>
                <a:srgbClr val="000000"/>
              </a:solidFill>
              <a:latin typeface="Arial"/>
              <a:ea typeface="Arial"/>
              <a:cs typeface="Arial"/>
              <a:sym typeface="Arial"/>
            </a:endParaRPr>
          </a:p>
        </p:txBody>
      </p:sp>
      <p:sp>
        <p:nvSpPr>
          <p:cNvPr id="1362" name="Google Shape;1362;p5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pic>
        <p:nvPicPr>
          <p:cNvPr id="1363" name="Google Shape;1363;p52"/>
          <p:cNvPicPr preferRelativeResize="0"/>
          <p:nvPr/>
        </p:nvPicPr>
        <p:blipFill rotWithShape="1">
          <a:blip r:embed="rId3">
            <a:alphaModFix/>
          </a:blip>
          <a:srcRect t="22264" r="-1061" b="12097"/>
          <a:stretch/>
        </p:blipFill>
        <p:spPr>
          <a:xfrm>
            <a:off x="737350" y="1898250"/>
            <a:ext cx="7197750" cy="2994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53"/>
          <p:cNvSpPr txBox="1">
            <a:spLocks noGrp="1"/>
          </p:cNvSpPr>
          <p:nvPr>
            <p:ph type="title"/>
          </p:nvPr>
        </p:nvSpPr>
        <p:spPr>
          <a:xfrm>
            <a:off x="3139800" y="152825"/>
            <a:ext cx="5640900" cy="26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369" name="Google Shape;1369;p53"/>
          <p:cNvSpPr txBox="1">
            <a:spLocks noGrp="1"/>
          </p:cNvSpPr>
          <p:nvPr>
            <p:ph type="body" idx="2"/>
          </p:nvPr>
        </p:nvSpPr>
        <p:spPr>
          <a:xfrm>
            <a:off x="453050" y="417725"/>
            <a:ext cx="7983900" cy="674400"/>
          </a:xfrm>
          <a:prstGeom prst="rect">
            <a:avLst/>
          </a:prstGeom>
        </p:spPr>
        <p:txBody>
          <a:bodyPr spcFirstLastPara="1" wrap="square" lIns="0" tIns="0" rIns="0" bIns="0" anchor="t" anchorCtr="0">
            <a:noAutofit/>
          </a:bodyPr>
          <a:lstStyle/>
          <a:p>
            <a:pPr marL="457200" lvl="0" indent="0" algn="l" rtl="0">
              <a:lnSpc>
                <a:spcPct val="115000"/>
              </a:lnSpc>
              <a:spcBef>
                <a:spcPts val="0"/>
              </a:spcBef>
              <a:spcAft>
                <a:spcPts val="0"/>
              </a:spcAft>
              <a:buNone/>
            </a:pPr>
            <a:r>
              <a:rPr lang="en" sz="2000" b="1">
                <a:solidFill>
                  <a:srgbClr val="000000"/>
                </a:solidFill>
                <a:latin typeface="Arial"/>
                <a:ea typeface="Arial"/>
                <a:cs typeface="Arial"/>
                <a:sym typeface="Arial"/>
              </a:rPr>
              <a:t>Publier régulièrement </a:t>
            </a:r>
            <a:endParaRPr b="1">
              <a:latin typeface="Barlow"/>
              <a:ea typeface="Barlow"/>
              <a:cs typeface="Barlow"/>
              <a:sym typeface="Barlow"/>
            </a:endParaRPr>
          </a:p>
        </p:txBody>
      </p:sp>
      <p:sp>
        <p:nvSpPr>
          <p:cNvPr id="1370" name="Google Shape;1370;p5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42</a:t>
            </a:fld>
            <a:endParaRPr/>
          </a:p>
        </p:txBody>
      </p:sp>
      <p:pic>
        <p:nvPicPr>
          <p:cNvPr id="1371" name="Google Shape;1371;p53"/>
          <p:cNvPicPr preferRelativeResize="0"/>
          <p:nvPr/>
        </p:nvPicPr>
        <p:blipFill rotWithShape="1">
          <a:blip r:embed="rId3">
            <a:alphaModFix/>
          </a:blip>
          <a:srcRect t="20359" b="16433"/>
          <a:stretch/>
        </p:blipFill>
        <p:spPr>
          <a:xfrm>
            <a:off x="299750" y="1663250"/>
            <a:ext cx="8544525" cy="33401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4"/>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16. Comment élargir vos mot-clés?</a:t>
            </a:r>
            <a:endParaRPr sz="3000" b="1">
              <a:latin typeface="Times New Roman"/>
              <a:ea typeface="Times New Roman"/>
              <a:cs typeface="Times New Roman"/>
              <a:sym typeface="Times New Roman"/>
            </a:endParaRPr>
          </a:p>
        </p:txBody>
      </p:sp>
      <p:sp>
        <p:nvSpPr>
          <p:cNvPr id="1377" name="Google Shape;1377;p54"/>
          <p:cNvSpPr txBox="1">
            <a:spLocks noGrp="1"/>
          </p:cNvSpPr>
          <p:nvPr>
            <p:ph type="body" idx="2"/>
          </p:nvPr>
        </p:nvSpPr>
        <p:spPr>
          <a:xfrm>
            <a:off x="366450" y="1556175"/>
            <a:ext cx="8411100" cy="27555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Cibler les mots qui ont un grand volume de recherche</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Cibler des mots clé  long-tail (composé de plus de quatre mots)</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Utilisation d’outils comme </a:t>
            </a:r>
            <a:r>
              <a:rPr lang="en" sz="2000" b="1">
                <a:solidFill>
                  <a:srgbClr val="000000"/>
                </a:solidFill>
                <a:latin typeface="Times New Roman"/>
                <a:ea typeface="Times New Roman"/>
                <a:cs typeface="Times New Roman"/>
                <a:sym typeface="Times New Roman"/>
              </a:rPr>
              <a:t>google adwords</a:t>
            </a:r>
            <a:endParaRPr sz="2000" b="1">
              <a:solidFill>
                <a:srgbClr val="000000"/>
              </a:solidFill>
              <a:latin typeface="Times New Roman"/>
              <a:ea typeface="Times New Roman"/>
              <a:cs typeface="Times New Roman"/>
              <a:sym typeface="Times New Roman"/>
            </a:endParaRPr>
          </a:p>
        </p:txBody>
      </p:sp>
      <p:sp>
        <p:nvSpPr>
          <p:cNvPr id="1378" name="Google Shape;1378;p5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55"/>
          <p:cNvSpPr txBox="1">
            <a:spLocks noGrp="1"/>
          </p:cNvSpPr>
          <p:nvPr>
            <p:ph type="body" idx="2"/>
          </p:nvPr>
        </p:nvSpPr>
        <p:spPr>
          <a:xfrm>
            <a:off x="0" y="684250"/>
            <a:ext cx="9032700" cy="395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84" name="Google Shape;1384;p5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44</a:t>
            </a:fld>
            <a:endParaRPr/>
          </a:p>
        </p:txBody>
      </p:sp>
      <p:pic>
        <p:nvPicPr>
          <p:cNvPr id="1385" name="Google Shape;1385;p55"/>
          <p:cNvPicPr preferRelativeResize="0"/>
          <p:nvPr/>
        </p:nvPicPr>
        <p:blipFill rotWithShape="1">
          <a:blip r:embed="rId3">
            <a:alphaModFix/>
          </a:blip>
          <a:srcRect b="4251"/>
          <a:stretch/>
        </p:blipFill>
        <p:spPr>
          <a:xfrm>
            <a:off x="627575" y="0"/>
            <a:ext cx="7417299" cy="5034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56"/>
          <p:cNvSpPr txBox="1">
            <a:spLocks noGrp="1"/>
          </p:cNvSpPr>
          <p:nvPr>
            <p:ph type="body" idx="1"/>
          </p:nvPr>
        </p:nvSpPr>
        <p:spPr>
          <a:xfrm>
            <a:off x="457200" y="785100"/>
            <a:ext cx="8058000" cy="388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 </a:t>
            </a:r>
            <a:endParaRPr/>
          </a:p>
        </p:txBody>
      </p:sp>
      <p:sp>
        <p:nvSpPr>
          <p:cNvPr id="1391" name="Google Shape;1391;p5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45</a:t>
            </a:fld>
            <a:endParaRPr/>
          </a:p>
        </p:txBody>
      </p:sp>
      <p:pic>
        <p:nvPicPr>
          <p:cNvPr id="1392" name="Google Shape;1392;p56"/>
          <p:cNvPicPr preferRelativeResize="0"/>
          <p:nvPr/>
        </p:nvPicPr>
        <p:blipFill rotWithShape="1">
          <a:blip r:embed="rId3">
            <a:alphaModFix/>
          </a:blip>
          <a:srcRect l="4009" r="-2755"/>
          <a:stretch/>
        </p:blipFill>
        <p:spPr>
          <a:xfrm>
            <a:off x="327212" y="0"/>
            <a:ext cx="8489575"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57"/>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17. Comment faire le suivi de son référencement?</a:t>
            </a:r>
            <a:endParaRPr sz="3000" b="1">
              <a:latin typeface="Times New Roman"/>
              <a:ea typeface="Times New Roman"/>
              <a:cs typeface="Times New Roman"/>
              <a:sym typeface="Times New Roman"/>
            </a:endParaRPr>
          </a:p>
        </p:txBody>
      </p:sp>
      <p:sp>
        <p:nvSpPr>
          <p:cNvPr id="1398" name="Google Shape;1398;p57"/>
          <p:cNvSpPr txBox="1">
            <a:spLocks noGrp="1"/>
          </p:cNvSpPr>
          <p:nvPr>
            <p:ph type="body" idx="2"/>
          </p:nvPr>
        </p:nvSpPr>
        <p:spPr>
          <a:xfrm>
            <a:off x="116125" y="805825"/>
            <a:ext cx="8815800" cy="4229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100">
                <a:solidFill>
                  <a:srgbClr val="000000"/>
                </a:solidFill>
              </a:rPr>
              <a:t>Être bien positionné dans un moteur de recherche comme Google est un atout essentiel pour un site web.</a:t>
            </a:r>
            <a:endParaRPr sz="2100">
              <a:solidFill>
                <a:srgbClr val="000000"/>
              </a:solidFill>
            </a:endParaRPr>
          </a:p>
          <a:p>
            <a:pPr marL="0" lvl="0" indent="0" algn="l" rtl="0">
              <a:lnSpc>
                <a:spcPct val="115000"/>
              </a:lnSpc>
              <a:spcBef>
                <a:spcPts val="0"/>
              </a:spcBef>
              <a:spcAft>
                <a:spcPts val="0"/>
              </a:spcAft>
              <a:buNone/>
            </a:pPr>
            <a:endParaRPr sz="2100">
              <a:solidFill>
                <a:srgbClr val="000000"/>
              </a:solidFill>
            </a:endParaRPr>
          </a:p>
          <a:p>
            <a:pPr marL="457200" lvl="0" indent="-342900" algn="l" rtl="0">
              <a:lnSpc>
                <a:spcPct val="115000"/>
              </a:lnSpc>
              <a:spcBef>
                <a:spcPts val="0"/>
              </a:spcBef>
              <a:spcAft>
                <a:spcPts val="0"/>
              </a:spcAft>
              <a:buClr>
                <a:srgbClr val="000000"/>
              </a:buClr>
              <a:buSzPts val="1800"/>
              <a:buChar char="▸"/>
            </a:pPr>
            <a:r>
              <a:rPr lang="en" sz="2100">
                <a:solidFill>
                  <a:srgbClr val="000000"/>
                </a:solidFill>
              </a:rPr>
              <a:t>Définir les bons i</a:t>
            </a:r>
            <a:r>
              <a:rPr lang="en" sz="2200">
                <a:solidFill>
                  <a:srgbClr val="000000"/>
                </a:solidFill>
              </a:rPr>
              <a:t>ndicateurs clés de performance ou KPI (Voir Q.19)</a:t>
            </a:r>
            <a:endParaRPr sz="2100">
              <a:solidFill>
                <a:srgbClr val="000000"/>
              </a:solidFill>
            </a:endParaRPr>
          </a:p>
          <a:p>
            <a:pPr marL="457200" lvl="0" indent="-361950" algn="l" rtl="0">
              <a:lnSpc>
                <a:spcPct val="115000"/>
              </a:lnSpc>
              <a:spcBef>
                <a:spcPts val="0"/>
              </a:spcBef>
              <a:spcAft>
                <a:spcPts val="0"/>
              </a:spcAft>
              <a:buClr>
                <a:srgbClr val="000000"/>
              </a:buClr>
              <a:buSzPts val="2100"/>
              <a:buChar char="▸"/>
            </a:pPr>
            <a:r>
              <a:rPr lang="en" sz="2100">
                <a:solidFill>
                  <a:srgbClr val="000000"/>
                </a:solidFill>
              </a:rPr>
              <a:t>Exploiter les données collectées</a:t>
            </a:r>
            <a:endParaRPr sz="2100">
              <a:solidFill>
                <a:srgbClr val="000000"/>
              </a:solidFill>
            </a:endParaRPr>
          </a:p>
          <a:p>
            <a:pPr marL="457200" lvl="0" indent="-361950" algn="l" rtl="0">
              <a:lnSpc>
                <a:spcPct val="115000"/>
              </a:lnSpc>
              <a:spcBef>
                <a:spcPts val="0"/>
              </a:spcBef>
              <a:spcAft>
                <a:spcPts val="0"/>
              </a:spcAft>
              <a:buClr>
                <a:srgbClr val="000000"/>
              </a:buClr>
              <a:buSzPts val="2100"/>
              <a:buChar char="▸"/>
            </a:pPr>
            <a:r>
              <a:rPr lang="en" sz="2100">
                <a:solidFill>
                  <a:srgbClr val="000000"/>
                </a:solidFill>
              </a:rPr>
              <a:t>Surveiller hors trafic</a:t>
            </a:r>
            <a:endParaRPr sz="2100">
              <a:solidFill>
                <a:srgbClr val="000000"/>
              </a:solidFill>
            </a:endParaRPr>
          </a:p>
          <a:p>
            <a:pPr marL="457200" lvl="0" indent="-361950" algn="l" rtl="0">
              <a:lnSpc>
                <a:spcPct val="115000"/>
              </a:lnSpc>
              <a:spcBef>
                <a:spcPts val="0"/>
              </a:spcBef>
              <a:spcAft>
                <a:spcPts val="0"/>
              </a:spcAft>
              <a:buClr>
                <a:srgbClr val="000000"/>
              </a:buClr>
              <a:buSzPts val="2100"/>
              <a:buChar char="▸"/>
            </a:pPr>
            <a:r>
              <a:rPr lang="en" sz="2100">
                <a:solidFill>
                  <a:srgbClr val="000000"/>
                </a:solidFill>
              </a:rPr>
              <a:t>Statistiques de trafic</a:t>
            </a:r>
            <a:endParaRPr sz="2100">
              <a:solidFill>
                <a:srgbClr val="000000"/>
              </a:solidFill>
            </a:endParaRPr>
          </a:p>
          <a:p>
            <a:pPr marL="0" lvl="0" indent="457200" algn="l" rtl="0">
              <a:lnSpc>
                <a:spcPct val="115000"/>
              </a:lnSpc>
              <a:spcBef>
                <a:spcPts val="0"/>
              </a:spcBef>
              <a:spcAft>
                <a:spcPts val="0"/>
              </a:spcAft>
              <a:buNone/>
            </a:pPr>
            <a:endParaRPr sz="2100">
              <a:solidFill>
                <a:srgbClr val="000000"/>
              </a:solidFill>
            </a:endParaRPr>
          </a:p>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399" name="Google Shape;1399;p5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46</a:t>
            </a:fld>
            <a:endParaRPr/>
          </a:p>
        </p:txBody>
      </p:sp>
      <p:pic>
        <p:nvPicPr>
          <p:cNvPr id="1400" name="Google Shape;1400;p57"/>
          <p:cNvPicPr preferRelativeResize="0"/>
          <p:nvPr/>
        </p:nvPicPr>
        <p:blipFill>
          <a:blip r:embed="rId3">
            <a:alphaModFix/>
          </a:blip>
          <a:stretch>
            <a:fillRect/>
          </a:stretch>
        </p:blipFill>
        <p:spPr>
          <a:xfrm>
            <a:off x="3191425" y="2697025"/>
            <a:ext cx="5914500" cy="2034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58"/>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18. Differencier mobile first,only,site responsive et application mobile?</a:t>
            </a:r>
            <a:endParaRPr sz="3000" b="1">
              <a:latin typeface="Times New Roman"/>
              <a:ea typeface="Times New Roman"/>
              <a:cs typeface="Times New Roman"/>
              <a:sym typeface="Times New Roman"/>
            </a:endParaRPr>
          </a:p>
        </p:txBody>
      </p:sp>
      <p:sp>
        <p:nvSpPr>
          <p:cNvPr id="1406" name="Google Shape;1406;p58"/>
          <p:cNvSpPr txBox="1">
            <a:spLocks noGrp="1"/>
          </p:cNvSpPr>
          <p:nvPr>
            <p:ph type="body" idx="2"/>
          </p:nvPr>
        </p:nvSpPr>
        <p:spPr>
          <a:xfrm>
            <a:off x="237850" y="1231100"/>
            <a:ext cx="8411100" cy="3317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407" name="Google Shape;1407;p5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47</a:t>
            </a:fld>
            <a:endParaRPr/>
          </a:p>
        </p:txBody>
      </p:sp>
      <p:pic>
        <p:nvPicPr>
          <p:cNvPr id="1408" name="Google Shape;1408;p58"/>
          <p:cNvPicPr preferRelativeResize="0"/>
          <p:nvPr/>
        </p:nvPicPr>
        <p:blipFill>
          <a:blip r:embed="rId3">
            <a:alphaModFix/>
          </a:blip>
          <a:stretch>
            <a:fillRect/>
          </a:stretch>
        </p:blipFill>
        <p:spPr>
          <a:xfrm>
            <a:off x="237850" y="1322690"/>
            <a:ext cx="5299975" cy="2772935"/>
          </a:xfrm>
          <a:prstGeom prst="rect">
            <a:avLst/>
          </a:prstGeom>
          <a:noFill/>
          <a:ln>
            <a:noFill/>
          </a:ln>
        </p:spPr>
      </p:pic>
      <p:sp>
        <p:nvSpPr>
          <p:cNvPr id="1409" name="Google Shape;1409;p58"/>
          <p:cNvSpPr txBox="1"/>
          <p:nvPr/>
        </p:nvSpPr>
        <p:spPr>
          <a:xfrm>
            <a:off x="5675000" y="1407975"/>
            <a:ext cx="2973900" cy="3140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100">
                <a:latin typeface="Barlow Light"/>
                <a:ea typeface="Barlow Light"/>
                <a:cs typeface="Barlow Light"/>
                <a:sym typeface="Barlow Light"/>
              </a:rPr>
              <a:t>Un site </a:t>
            </a:r>
            <a:r>
              <a:rPr lang="en" sz="2100" b="1">
                <a:latin typeface="Barlow"/>
                <a:ea typeface="Barlow"/>
                <a:cs typeface="Barlow"/>
                <a:sym typeface="Barlow"/>
              </a:rPr>
              <a:t>mobile first </a:t>
            </a:r>
            <a:r>
              <a:rPr lang="en" sz="2100">
                <a:latin typeface="Barlow Light"/>
                <a:ea typeface="Barlow Light"/>
                <a:cs typeface="Barlow Light"/>
                <a:sym typeface="Barlow Light"/>
              </a:rPr>
              <a:t>consiste à concevoir un site en mettant la priorité sur la version mobile et en adaptant progressivement le web design pour les écrans plus large.</a:t>
            </a:r>
            <a:endParaRPr sz="2100">
              <a:latin typeface="Barlow Light"/>
              <a:ea typeface="Barlow Light"/>
              <a:cs typeface="Barlow Light"/>
              <a:sym typeface="Barlow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59"/>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18. Differencier mobile first,mobile only,site responsive et application mobile?</a:t>
            </a:r>
            <a:endParaRPr sz="3000" b="1">
              <a:latin typeface="Times New Roman"/>
              <a:ea typeface="Times New Roman"/>
              <a:cs typeface="Times New Roman"/>
              <a:sym typeface="Times New Roman"/>
            </a:endParaRPr>
          </a:p>
        </p:txBody>
      </p:sp>
      <p:sp>
        <p:nvSpPr>
          <p:cNvPr id="1415" name="Google Shape;1415;p59"/>
          <p:cNvSpPr txBox="1">
            <a:spLocks noGrp="1"/>
          </p:cNvSpPr>
          <p:nvPr>
            <p:ph type="body" idx="2"/>
          </p:nvPr>
        </p:nvSpPr>
        <p:spPr>
          <a:xfrm>
            <a:off x="237850" y="1231100"/>
            <a:ext cx="8411100" cy="3317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416" name="Google Shape;1416;p5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48</a:t>
            </a:fld>
            <a:endParaRPr/>
          </a:p>
        </p:txBody>
      </p:sp>
      <p:pic>
        <p:nvPicPr>
          <p:cNvPr id="1417" name="Google Shape;1417;p59"/>
          <p:cNvPicPr preferRelativeResize="0"/>
          <p:nvPr/>
        </p:nvPicPr>
        <p:blipFill>
          <a:blip r:embed="rId3">
            <a:alphaModFix/>
          </a:blip>
          <a:stretch>
            <a:fillRect/>
          </a:stretch>
        </p:blipFill>
        <p:spPr>
          <a:xfrm>
            <a:off x="5620974" y="1231100"/>
            <a:ext cx="1724565" cy="3317700"/>
          </a:xfrm>
          <a:prstGeom prst="rect">
            <a:avLst/>
          </a:prstGeom>
          <a:noFill/>
          <a:ln>
            <a:noFill/>
          </a:ln>
        </p:spPr>
      </p:pic>
      <p:sp>
        <p:nvSpPr>
          <p:cNvPr id="1418" name="Google Shape;1418;p59"/>
          <p:cNvSpPr txBox="1"/>
          <p:nvPr/>
        </p:nvSpPr>
        <p:spPr>
          <a:xfrm>
            <a:off x="514350" y="1388750"/>
            <a:ext cx="3926100" cy="3034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500" b="1">
                <a:latin typeface="Barlow"/>
                <a:ea typeface="Barlow"/>
                <a:cs typeface="Barlow"/>
                <a:sym typeface="Barlow"/>
              </a:rPr>
              <a:t>Mobile only</a:t>
            </a:r>
            <a:r>
              <a:rPr lang="en" sz="2500">
                <a:latin typeface="Barlow Light"/>
                <a:ea typeface="Barlow Light"/>
                <a:cs typeface="Barlow Light"/>
                <a:sym typeface="Barlow Light"/>
              </a:rPr>
              <a:t> consiste à centrer les services uniquement sur le terminal mobile (smartphone ou tablette). </a:t>
            </a:r>
            <a:endParaRPr sz="2500">
              <a:latin typeface="Barlow Light"/>
              <a:ea typeface="Barlow Light"/>
              <a:cs typeface="Barlow Light"/>
              <a:sym typeface="Barlow Light"/>
            </a:endParaRPr>
          </a:p>
          <a:p>
            <a:pPr marL="0" lvl="0" indent="0" algn="just" rtl="0">
              <a:spcBef>
                <a:spcPts val="0"/>
              </a:spcBef>
              <a:spcAft>
                <a:spcPts val="0"/>
              </a:spcAft>
              <a:buNone/>
            </a:pPr>
            <a:r>
              <a:rPr lang="en" sz="2500">
                <a:latin typeface="Barlow Light"/>
                <a:ea typeface="Barlow Light"/>
                <a:cs typeface="Barlow Light"/>
                <a:sym typeface="Barlow Light"/>
              </a:rPr>
              <a:t>Les plateformes mobile only sont généralement des applications.</a:t>
            </a:r>
            <a:endParaRPr sz="2500">
              <a:latin typeface="Barlow Light"/>
              <a:ea typeface="Barlow Light"/>
              <a:cs typeface="Barlow Light"/>
              <a:sym typeface="Barlow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60"/>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18. Differencier mobile first,only,site responsive et application mobile?</a:t>
            </a:r>
            <a:endParaRPr sz="3000" b="1">
              <a:latin typeface="Times New Roman"/>
              <a:ea typeface="Times New Roman"/>
              <a:cs typeface="Times New Roman"/>
              <a:sym typeface="Times New Roman"/>
            </a:endParaRPr>
          </a:p>
        </p:txBody>
      </p:sp>
      <p:sp>
        <p:nvSpPr>
          <p:cNvPr id="1424" name="Google Shape;1424;p60"/>
          <p:cNvSpPr txBox="1">
            <a:spLocks noGrp="1"/>
          </p:cNvSpPr>
          <p:nvPr>
            <p:ph type="body" idx="2"/>
          </p:nvPr>
        </p:nvSpPr>
        <p:spPr>
          <a:xfrm>
            <a:off x="237850" y="1231100"/>
            <a:ext cx="8411100" cy="3317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425" name="Google Shape;1425;p6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49</a:t>
            </a:fld>
            <a:endParaRPr/>
          </a:p>
        </p:txBody>
      </p:sp>
      <p:pic>
        <p:nvPicPr>
          <p:cNvPr id="1426" name="Google Shape;1426;p60"/>
          <p:cNvPicPr preferRelativeResize="0"/>
          <p:nvPr/>
        </p:nvPicPr>
        <p:blipFill>
          <a:blip r:embed="rId3">
            <a:alphaModFix/>
          </a:blip>
          <a:stretch>
            <a:fillRect/>
          </a:stretch>
        </p:blipFill>
        <p:spPr>
          <a:xfrm>
            <a:off x="237850" y="1293822"/>
            <a:ext cx="3306999" cy="1296425"/>
          </a:xfrm>
          <a:prstGeom prst="rect">
            <a:avLst/>
          </a:prstGeom>
          <a:noFill/>
          <a:ln>
            <a:noFill/>
          </a:ln>
        </p:spPr>
      </p:pic>
      <p:sp>
        <p:nvSpPr>
          <p:cNvPr id="1427" name="Google Shape;1427;p60"/>
          <p:cNvSpPr txBox="1"/>
          <p:nvPr/>
        </p:nvSpPr>
        <p:spPr>
          <a:xfrm>
            <a:off x="377200" y="3543475"/>
            <a:ext cx="7698000" cy="7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Barlow"/>
                <a:ea typeface="Barlow"/>
                <a:cs typeface="Barlow"/>
                <a:sym typeface="Barlow"/>
              </a:rPr>
              <a:t>Site web responsive </a:t>
            </a:r>
            <a:r>
              <a:rPr lang="en" sz="2100">
                <a:latin typeface="Barlow Light"/>
                <a:ea typeface="Barlow Light"/>
                <a:cs typeface="Barlow Light"/>
                <a:sym typeface="Barlow Light"/>
              </a:rPr>
              <a:t>codé en Html Css et Js pour que celui s’adapte aux différents tailles d’écrans.</a:t>
            </a:r>
            <a:endParaRPr sz="2100">
              <a:latin typeface="Barlow Light"/>
              <a:ea typeface="Barlow Light"/>
              <a:cs typeface="Barlow Light"/>
              <a:sym typeface="Barlow Light"/>
            </a:endParaRPr>
          </a:p>
        </p:txBody>
      </p:sp>
      <p:pic>
        <p:nvPicPr>
          <p:cNvPr id="1428" name="Google Shape;1428;p60"/>
          <p:cNvPicPr preferRelativeResize="0"/>
          <p:nvPr/>
        </p:nvPicPr>
        <p:blipFill>
          <a:blip r:embed="rId4">
            <a:alphaModFix/>
          </a:blip>
          <a:stretch>
            <a:fillRect/>
          </a:stretch>
        </p:blipFill>
        <p:spPr>
          <a:xfrm>
            <a:off x="4251875" y="1293813"/>
            <a:ext cx="2862175" cy="2186950"/>
          </a:xfrm>
          <a:prstGeom prst="rect">
            <a:avLst/>
          </a:prstGeom>
          <a:noFill/>
          <a:ln>
            <a:noFill/>
          </a:ln>
        </p:spPr>
      </p:pic>
      <p:pic>
        <p:nvPicPr>
          <p:cNvPr id="1429" name="Google Shape;1429;p60"/>
          <p:cNvPicPr preferRelativeResize="0"/>
          <p:nvPr/>
        </p:nvPicPr>
        <p:blipFill>
          <a:blip r:embed="rId5">
            <a:alphaModFix/>
          </a:blip>
          <a:stretch>
            <a:fillRect/>
          </a:stretch>
        </p:blipFill>
        <p:spPr>
          <a:xfrm>
            <a:off x="7334175" y="1293818"/>
            <a:ext cx="1221075" cy="25558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6"/>
          <p:cNvSpPr txBox="1">
            <a:spLocks noGrp="1"/>
          </p:cNvSpPr>
          <p:nvPr>
            <p:ph type="body" idx="1"/>
          </p:nvPr>
        </p:nvSpPr>
        <p:spPr>
          <a:xfrm>
            <a:off x="962250" y="400100"/>
            <a:ext cx="72195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1</a:t>
            </a:r>
            <a:r>
              <a:rPr lang="en" sz="2000"/>
              <a:t>/6</a:t>
            </a:r>
            <a:r>
              <a:rPr lang="en"/>
              <a:t>: Connaître ses taux de crawl</a:t>
            </a:r>
            <a:endParaRPr/>
          </a:p>
        </p:txBody>
      </p:sp>
      <p:sp>
        <p:nvSpPr>
          <p:cNvPr id="462" name="Google Shape;462;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463" name="Google Shape;463;p16"/>
          <p:cNvSpPr txBox="1"/>
          <p:nvPr/>
        </p:nvSpPr>
        <p:spPr>
          <a:xfrm>
            <a:off x="822200" y="1147950"/>
            <a:ext cx="7774200" cy="972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En langage web, le « crawl » désigne le parcours des robots de moteurs de recherche à travers votre site internet. </a:t>
            </a:r>
            <a:endParaRPr sz="1800">
              <a:solidFill>
                <a:schemeClr val="lt1"/>
              </a:solidFill>
              <a:latin typeface="Barlow Light"/>
              <a:ea typeface="Barlow Light"/>
              <a:cs typeface="Barlow Light"/>
              <a:sym typeface="Barlow Light"/>
            </a:endParaRPr>
          </a:p>
        </p:txBody>
      </p:sp>
      <p:grpSp>
        <p:nvGrpSpPr>
          <p:cNvPr id="464" name="Google Shape;464;p16"/>
          <p:cNvGrpSpPr/>
          <p:nvPr/>
        </p:nvGrpSpPr>
        <p:grpSpPr>
          <a:xfrm>
            <a:off x="3123314" y="2616478"/>
            <a:ext cx="2897370" cy="2488880"/>
            <a:chOff x="2602525" y="317054"/>
            <a:chExt cx="4174283" cy="4762495"/>
          </a:xfrm>
        </p:grpSpPr>
        <p:sp>
          <p:nvSpPr>
            <p:cNvPr id="465" name="Google Shape;465;p16"/>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6"/>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6"/>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6"/>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6"/>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6"/>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6"/>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6"/>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6"/>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6"/>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6"/>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6"/>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6"/>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6"/>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6"/>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6"/>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6"/>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6"/>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6"/>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6"/>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6"/>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6"/>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6"/>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6"/>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6"/>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6"/>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6"/>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6"/>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6"/>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6"/>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6"/>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6"/>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6"/>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6"/>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6"/>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6"/>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6"/>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6"/>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6"/>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6"/>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6"/>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6"/>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6"/>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6"/>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6"/>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6"/>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6"/>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2" name="Google Shape;522;p16"/>
            <p:cNvGrpSpPr/>
            <p:nvPr/>
          </p:nvGrpSpPr>
          <p:grpSpPr>
            <a:xfrm>
              <a:off x="2941619" y="3895613"/>
              <a:ext cx="483621" cy="510995"/>
              <a:chOff x="4345944" y="4626313"/>
              <a:chExt cx="483621" cy="510995"/>
            </a:xfrm>
          </p:grpSpPr>
          <p:grpSp>
            <p:nvGrpSpPr>
              <p:cNvPr id="523" name="Google Shape;523;p16"/>
              <p:cNvGrpSpPr/>
              <p:nvPr/>
            </p:nvGrpSpPr>
            <p:grpSpPr>
              <a:xfrm>
                <a:off x="4345944" y="4852987"/>
                <a:ext cx="474200" cy="284321"/>
                <a:chOff x="4345944" y="4852987"/>
                <a:chExt cx="474200" cy="284321"/>
              </a:xfrm>
            </p:grpSpPr>
            <p:sp>
              <p:nvSpPr>
                <p:cNvPr id="524" name="Google Shape;524;p16"/>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7" name="Google Shape;527;p16"/>
                <p:cNvGrpSpPr/>
                <p:nvPr/>
              </p:nvGrpSpPr>
              <p:grpSpPr>
                <a:xfrm>
                  <a:off x="4457040" y="4985575"/>
                  <a:ext cx="133724" cy="77247"/>
                  <a:chOff x="4457040" y="4985575"/>
                  <a:chExt cx="133724" cy="77247"/>
                </a:xfrm>
              </p:grpSpPr>
              <p:sp>
                <p:nvSpPr>
                  <p:cNvPr id="528" name="Google Shape;528;p16"/>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0" name="Google Shape;530;p16"/>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6"/>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6"/>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6"/>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6"/>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6"/>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6"/>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6"/>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16"/>
              <p:cNvGrpSpPr/>
              <p:nvPr/>
            </p:nvGrpSpPr>
            <p:grpSpPr>
              <a:xfrm>
                <a:off x="4543079" y="4626313"/>
                <a:ext cx="286486" cy="386884"/>
                <a:chOff x="4543079" y="4626313"/>
                <a:chExt cx="286486" cy="386884"/>
              </a:xfrm>
            </p:grpSpPr>
            <p:grpSp>
              <p:nvGrpSpPr>
                <p:cNvPr id="595" name="Google Shape;595;p16"/>
                <p:cNvGrpSpPr/>
                <p:nvPr/>
              </p:nvGrpSpPr>
              <p:grpSpPr>
                <a:xfrm>
                  <a:off x="4543079" y="4626313"/>
                  <a:ext cx="286486" cy="386884"/>
                  <a:chOff x="4543079" y="4626313"/>
                  <a:chExt cx="286486" cy="386884"/>
                </a:xfrm>
              </p:grpSpPr>
              <p:sp>
                <p:nvSpPr>
                  <p:cNvPr id="596" name="Google Shape;596;p16"/>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6"/>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6"/>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6"/>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1" name="Google Shape;601;p16"/>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6"/>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6"/>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04" name="Google Shape;604;p16"/>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6"/>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6"/>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6"/>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6"/>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6"/>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61"/>
          <p:cNvSpPr txBox="1">
            <a:spLocks noGrp="1"/>
          </p:cNvSpPr>
          <p:nvPr>
            <p:ph type="title"/>
          </p:nvPr>
        </p:nvSpPr>
        <p:spPr>
          <a:xfrm>
            <a:off x="-401375" y="1484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18. Differencier mobile first,only,site responsive et application mobile?</a:t>
            </a:r>
            <a:endParaRPr sz="3000" b="1">
              <a:latin typeface="Times New Roman"/>
              <a:ea typeface="Times New Roman"/>
              <a:cs typeface="Times New Roman"/>
              <a:sym typeface="Times New Roman"/>
            </a:endParaRPr>
          </a:p>
        </p:txBody>
      </p:sp>
      <p:sp>
        <p:nvSpPr>
          <p:cNvPr id="1435" name="Google Shape;1435;p61"/>
          <p:cNvSpPr txBox="1">
            <a:spLocks noGrp="1"/>
          </p:cNvSpPr>
          <p:nvPr>
            <p:ph type="body" idx="2"/>
          </p:nvPr>
        </p:nvSpPr>
        <p:spPr>
          <a:xfrm>
            <a:off x="237850" y="1231100"/>
            <a:ext cx="8411100" cy="38742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00000"/>
              </a:solidFill>
              <a:latin typeface="Times New Roman"/>
              <a:ea typeface="Times New Roman"/>
              <a:cs typeface="Times New Roman"/>
              <a:sym typeface="Times New Roman"/>
            </a:endParaRPr>
          </a:p>
        </p:txBody>
      </p:sp>
      <p:sp>
        <p:nvSpPr>
          <p:cNvPr id="1436" name="Google Shape;1436;p6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50</a:t>
            </a:fld>
            <a:endParaRPr/>
          </a:p>
        </p:txBody>
      </p:sp>
      <p:sp>
        <p:nvSpPr>
          <p:cNvPr id="1437" name="Google Shape;1437;p61"/>
          <p:cNvSpPr txBox="1"/>
          <p:nvPr/>
        </p:nvSpPr>
        <p:spPr>
          <a:xfrm>
            <a:off x="342900" y="1663075"/>
            <a:ext cx="3223200" cy="3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Barlow"/>
                <a:ea typeface="Barlow"/>
                <a:cs typeface="Barlow"/>
                <a:sym typeface="Barlow"/>
              </a:rPr>
              <a:t>Application mobile</a:t>
            </a:r>
            <a:r>
              <a:rPr lang="en" sz="2400">
                <a:latin typeface="Barlow Light"/>
                <a:ea typeface="Barlow Light"/>
                <a:cs typeface="Barlow Light"/>
                <a:sym typeface="Barlow Light"/>
              </a:rPr>
              <a:t> est un programme autonome conçu pour s’exécuter sur un terminal mobile, comme un smartphone ou une tablette tactile.</a:t>
            </a:r>
            <a:endParaRPr sz="1900">
              <a:latin typeface="Barlow Light"/>
              <a:ea typeface="Barlow Light"/>
              <a:cs typeface="Barlow Light"/>
              <a:sym typeface="Barlow Light"/>
            </a:endParaRPr>
          </a:p>
        </p:txBody>
      </p:sp>
      <p:pic>
        <p:nvPicPr>
          <p:cNvPr id="1438" name="Google Shape;1438;p61"/>
          <p:cNvPicPr preferRelativeResize="0"/>
          <p:nvPr/>
        </p:nvPicPr>
        <p:blipFill>
          <a:blip r:embed="rId3">
            <a:alphaModFix/>
          </a:blip>
          <a:stretch>
            <a:fillRect/>
          </a:stretch>
        </p:blipFill>
        <p:spPr>
          <a:xfrm>
            <a:off x="4075075" y="1663075"/>
            <a:ext cx="4573874" cy="2572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62"/>
          <p:cNvSpPr txBox="1">
            <a:spLocks noGrp="1"/>
          </p:cNvSpPr>
          <p:nvPr>
            <p:ph type="body" idx="1"/>
          </p:nvPr>
        </p:nvSpPr>
        <p:spPr>
          <a:xfrm>
            <a:off x="457200" y="2150075"/>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Sessions organiques </a:t>
            </a:r>
            <a:endParaRPr sz="1700" b="1"/>
          </a:p>
          <a:p>
            <a:pPr marL="0" lvl="0" indent="0" algn="l" rtl="0">
              <a:spcBef>
                <a:spcPts val="600"/>
              </a:spcBef>
              <a:spcAft>
                <a:spcPts val="0"/>
              </a:spcAft>
              <a:buNone/>
            </a:pPr>
            <a:endParaRPr sz="1300"/>
          </a:p>
        </p:txBody>
      </p:sp>
      <p:sp>
        <p:nvSpPr>
          <p:cNvPr id="1444" name="Google Shape;1444;p62"/>
          <p:cNvSpPr txBox="1">
            <a:spLocks noGrp="1"/>
          </p:cNvSpPr>
          <p:nvPr>
            <p:ph type="body" idx="2"/>
          </p:nvPr>
        </p:nvSpPr>
        <p:spPr>
          <a:xfrm>
            <a:off x="3020700" y="2150075"/>
            <a:ext cx="28332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Augmentation du positionnement d’un mot clé</a:t>
            </a:r>
            <a:endParaRPr sz="1700" b="1"/>
          </a:p>
          <a:p>
            <a:pPr marL="0" lvl="0" indent="0" algn="l" rtl="0">
              <a:spcBef>
                <a:spcPts val="600"/>
              </a:spcBef>
              <a:spcAft>
                <a:spcPts val="0"/>
              </a:spcAft>
              <a:buNone/>
            </a:pPr>
            <a:endParaRPr sz="1300"/>
          </a:p>
        </p:txBody>
      </p:sp>
      <p:sp>
        <p:nvSpPr>
          <p:cNvPr id="1445" name="Google Shape;1445;p62"/>
          <p:cNvSpPr txBox="1">
            <a:spLocks noGrp="1"/>
          </p:cNvSpPr>
          <p:nvPr>
            <p:ph type="body" idx="3"/>
          </p:nvPr>
        </p:nvSpPr>
        <p:spPr>
          <a:xfrm>
            <a:off x="6123300" y="2150075"/>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Conversion</a:t>
            </a:r>
            <a:endParaRPr sz="1700" b="1"/>
          </a:p>
          <a:p>
            <a:pPr marL="0" lvl="0" indent="0" algn="l" rtl="0">
              <a:spcBef>
                <a:spcPts val="600"/>
              </a:spcBef>
              <a:spcAft>
                <a:spcPts val="0"/>
              </a:spcAft>
              <a:buNone/>
            </a:pPr>
            <a:endParaRPr sz="1300"/>
          </a:p>
          <a:p>
            <a:pPr marL="0" lvl="0" indent="0" algn="l" rtl="0">
              <a:spcBef>
                <a:spcPts val="600"/>
              </a:spcBef>
              <a:spcAft>
                <a:spcPts val="0"/>
              </a:spcAft>
              <a:buNone/>
            </a:pPr>
            <a:endParaRPr sz="1300"/>
          </a:p>
        </p:txBody>
      </p:sp>
      <p:sp>
        <p:nvSpPr>
          <p:cNvPr id="1446" name="Google Shape;1446;p6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51</a:t>
            </a:fld>
            <a:endParaRPr/>
          </a:p>
        </p:txBody>
      </p:sp>
      <p:sp>
        <p:nvSpPr>
          <p:cNvPr id="1447" name="Google Shape;1447;p62"/>
          <p:cNvSpPr txBox="1">
            <a:spLocks noGrp="1"/>
          </p:cNvSpPr>
          <p:nvPr>
            <p:ph type="body" idx="1"/>
          </p:nvPr>
        </p:nvSpPr>
        <p:spPr>
          <a:xfrm>
            <a:off x="457200" y="304160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Taux de rebond</a:t>
            </a:r>
            <a:endParaRPr sz="1700" b="1"/>
          </a:p>
          <a:p>
            <a:pPr marL="0" lvl="0" indent="0" algn="l" rtl="0">
              <a:spcBef>
                <a:spcPts val="600"/>
              </a:spcBef>
              <a:spcAft>
                <a:spcPts val="0"/>
              </a:spcAft>
              <a:buNone/>
            </a:pPr>
            <a:endParaRPr sz="1300"/>
          </a:p>
        </p:txBody>
      </p:sp>
      <p:sp>
        <p:nvSpPr>
          <p:cNvPr id="1448" name="Google Shape;1448;p62"/>
          <p:cNvSpPr txBox="1">
            <a:spLocks noGrp="1"/>
          </p:cNvSpPr>
          <p:nvPr>
            <p:ph type="body" idx="2"/>
          </p:nvPr>
        </p:nvSpPr>
        <p:spPr>
          <a:xfrm>
            <a:off x="3020626" y="3041600"/>
            <a:ext cx="28332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Nombre de page consulté par session</a:t>
            </a:r>
            <a:endParaRPr sz="1700" b="1"/>
          </a:p>
          <a:p>
            <a:pPr marL="0" lvl="0" indent="0" algn="l" rtl="0">
              <a:spcBef>
                <a:spcPts val="600"/>
              </a:spcBef>
              <a:spcAft>
                <a:spcPts val="0"/>
              </a:spcAft>
              <a:buNone/>
            </a:pPr>
            <a:endParaRPr sz="1300"/>
          </a:p>
        </p:txBody>
      </p:sp>
      <p:sp>
        <p:nvSpPr>
          <p:cNvPr id="1449" name="Google Shape;1449;p62"/>
          <p:cNvSpPr txBox="1">
            <a:spLocks noGrp="1"/>
          </p:cNvSpPr>
          <p:nvPr>
            <p:ph type="body" idx="3"/>
          </p:nvPr>
        </p:nvSpPr>
        <p:spPr>
          <a:xfrm>
            <a:off x="6123300" y="304160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Temps moyen d’une session</a:t>
            </a:r>
            <a:endParaRPr sz="1700" b="1"/>
          </a:p>
          <a:p>
            <a:pPr marL="0" lvl="0" indent="0" algn="l" rtl="0">
              <a:spcBef>
                <a:spcPts val="600"/>
              </a:spcBef>
              <a:spcAft>
                <a:spcPts val="0"/>
              </a:spcAft>
              <a:buNone/>
            </a:pPr>
            <a:endParaRPr sz="1300"/>
          </a:p>
          <a:p>
            <a:pPr marL="0" lvl="0" indent="0" algn="l" rtl="0">
              <a:spcBef>
                <a:spcPts val="600"/>
              </a:spcBef>
              <a:spcAft>
                <a:spcPts val="0"/>
              </a:spcAft>
              <a:buNone/>
            </a:pPr>
            <a:endParaRPr sz="1300"/>
          </a:p>
        </p:txBody>
      </p:sp>
      <p:sp>
        <p:nvSpPr>
          <p:cNvPr id="1450" name="Google Shape;1450;p62"/>
          <p:cNvSpPr txBox="1">
            <a:spLocks noGrp="1"/>
          </p:cNvSpPr>
          <p:nvPr>
            <p:ph type="title"/>
          </p:nvPr>
        </p:nvSpPr>
        <p:spPr>
          <a:xfrm>
            <a:off x="-401375" y="-4000"/>
            <a:ext cx="9545400" cy="1082700"/>
          </a:xfrm>
          <a:prstGeom prst="rect">
            <a:avLst/>
          </a:prstGeom>
        </p:spPr>
        <p:txBody>
          <a:bodyPr spcFirstLastPara="1" wrap="square" lIns="0" tIns="0" rIns="0" bIns="0" anchor="t" anchorCtr="0">
            <a:noAutofit/>
          </a:bodyPr>
          <a:lstStyle/>
          <a:p>
            <a:pPr marL="457200" lvl="0" indent="0" algn="ctr" rtl="0">
              <a:lnSpc>
                <a:spcPct val="115000"/>
              </a:lnSpc>
              <a:spcBef>
                <a:spcPts val="0"/>
              </a:spcBef>
              <a:spcAft>
                <a:spcPts val="0"/>
              </a:spcAft>
              <a:buNone/>
            </a:pPr>
            <a:r>
              <a:rPr lang="en" sz="3000" b="1">
                <a:latin typeface="Times New Roman"/>
                <a:ea typeface="Times New Roman"/>
                <a:cs typeface="Times New Roman"/>
                <a:sym typeface="Times New Roman"/>
              </a:rPr>
              <a:t>19. Déterminer des indicateurs pertinents pour suivre et piloter les performances de son site?</a:t>
            </a:r>
            <a:endParaRPr sz="3000" b="1">
              <a:latin typeface="Times New Roman"/>
              <a:ea typeface="Times New Roman"/>
              <a:cs typeface="Times New Roman"/>
              <a:sym typeface="Times New Roman"/>
            </a:endParaRPr>
          </a:p>
        </p:txBody>
      </p:sp>
      <p:sp>
        <p:nvSpPr>
          <p:cNvPr id="1451" name="Google Shape;1451;p62"/>
          <p:cNvSpPr txBox="1"/>
          <p:nvPr/>
        </p:nvSpPr>
        <p:spPr>
          <a:xfrm>
            <a:off x="457200" y="1078700"/>
            <a:ext cx="85095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Barlow Light"/>
                <a:ea typeface="Barlow Light"/>
                <a:cs typeface="Barlow Light"/>
                <a:sym typeface="Barlow Light"/>
              </a:rPr>
              <a:t>Les indicateurs clés de performance ou KPI sont essentiels pour mesurer la performance de votre site web</a:t>
            </a:r>
            <a:endParaRPr sz="1200"/>
          </a:p>
        </p:txBody>
      </p:sp>
      <p:sp>
        <p:nvSpPr>
          <p:cNvPr id="1452" name="Google Shape;1452;p62"/>
          <p:cNvSpPr txBox="1">
            <a:spLocks noGrp="1"/>
          </p:cNvSpPr>
          <p:nvPr>
            <p:ph type="body" idx="1"/>
          </p:nvPr>
        </p:nvSpPr>
        <p:spPr>
          <a:xfrm>
            <a:off x="457200" y="3912075"/>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Vitesse de chargement</a:t>
            </a:r>
            <a:endParaRPr sz="1700" b="1"/>
          </a:p>
          <a:p>
            <a:pPr marL="0" lvl="0" indent="0" algn="l" rtl="0">
              <a:spcBef>
                <a:spcPts val="600"/>
              </a:spcBef>
              <a:spcAft>
                <a:spcPts val="0"/>
              </a:spcAft>
              <a:buNone/>
            </a:pPr>
            <a:r>
              <a:rPr lang="en" sz="1700" b="1"/>
              <a:t> de la page</a:t>
            </a:r>
            <a:endParaRPr sz="1700" b="1"/>
          </a:p>
          <a:p>
            <a:pPr marL="0" lvl="0" indent="0" algn="l" rtl="0">
              <a:spcBef>
                <a:spcPts val="600"/>
              </a:spcBef>
              <a:spcAft>
                <a:spcPts val="0"/>
              </a:spcAft>
              <a:buNone/>
            </a:pPr>
            <a:endParaRPr sz="1300"/>
          </a:p>
        </p:txBody>
      </p:sp>
      <p:sp>
        <p:nvSpPr>
          <p:cNvPr id="1453" name="Google Shape;1453;p62"/>
          <p:cNvSpPr txBox="1">
            <a:spLocks noGrp="1"/>
          </p:cNvSpPr>
          <p:nvPr>
            <p:ph type="body" idx="2"/>
          </p:nvPr>
        </p:nvSpPr>
        <p:spPr>
          <a:xfrm>
            <a:off x="3020550" y="3912075"/>
            <a:ext cx="28332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Principales pages de sortie</a:t>
            </a:r>
            <a:endParaRPr sz="1700" b="1"/>
          </a:p>
          <a:p>
            <a:pPr marL="0" lvl="0" indent="0" algn="l" rtl="0">
              <a:spcBef>
                <a:spcPts val="600"/>
              </a:spcBef>
              <a:spcAft>
                <a:spcPts val="0"/>
              </a:spcAft>
              <a:buNone/>
            </a:pPr>
            <a:endParaRPr sz="1300"/>
          </a:p>
        </p:txBody>
      </p:sp>
      <p:sp>
        <p:nvSpPr>
          <p:cNvPr id="1454" name="Google Shape;1454;p62"/>
          <p:cNvSpPr txBox="1">
            <a:spLocks noGrp="1"/>
          </p:cNvSpPr>
          <p:nvPr>
            <p:ph type="body" idx="3"/>
          </p:nvPr>
        </p:nvSpPr>
        <p:spPr>
          <a:xfrm>
            <a:off x="6123300" y="3912075"/>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700" b="1"/>
              <a:t>Erreurs de crawl</a:t>
            </a:r>
            <a:endParaRPr sz="1700" b="1"/>
          </a:p>
          <a:p>
            <a:pPr marL="0" lvl="0" indent="0" algn="l" rtl="0">
              <a:spcBef>
                <a:spcPts val="600"/>
              </a:spcBef>
              <a:spcAft>
                <a:spcPts val="0"/>
              </a:spcAft>
              <a:buNone/>
            </a:pPr>
            <a:endParaRPr sz="1300"/>
          </a:p>
          <a:p>
            <a:pPr marL="0" lvl="0" indent="0" algn="l" rtl="0">
              <a:spcBef>
                <a:spcPts val="600"/>
              </a:spcBef>
              <a:spcAft>
                <a:spcPts val="0"/>
              </a:spcAft>
              <a:buNone/>
            </a:pP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6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52</a:t>
            </a:fld>
            <a:endParaRPr/>
          </a:p>
        </p:txBody>
      </p:sp>
      <p:grpSp>
        <p:nvGrpSpPr>
          <p:cNvPr id="1460" name="Google Shape;1460;p63"/>
          <p:cNvGrpSpPr/>
          <p:nvPr/>
        </p:nvGrpSpPr>
        <p:grpSpPr>
          <a:xfrm>
            <a:off x="5410301" y="719490"/>
            <a:ext cx="3356124" cy="3829046"/>
            <a:chOff x="2602525" y="317054"/>
            <a:chExt cx="4174283" cy="4762495"/>
          </a:xfrm>
        </p:grpSpPr>
        <p:sp>
          <p:nvSpPr>
            <p:cNvPr id="1461" name="Google Shape;1461;p63"/>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63"/>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63"/>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63"/>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63"/>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63"/>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63"/>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63"/>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63"/>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63"/>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63"/>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63"/>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63"/>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63"/>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63"/>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63"/>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63"/>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63"/>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63"/>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63"/>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63"/>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63"/>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63"/>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63"/>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63"/>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63"/>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63"/>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63"/>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63"/>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63"/>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63"/>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63"/>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63"/>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63"/>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63"/>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63"/>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63"/>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63"/>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63"/>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63"/>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63"/>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63"/>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6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63"/>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63"/>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63"/>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63"/>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63"/>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63"/>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63"/>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63"/>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63"/>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63"/>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63"/>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63"/>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63"/>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63"/>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18" name="Google Shape;1518;p63"/>
            <p:cNvGrpSpPr/>
            <p:nvPr/>
          </p:nvGrpSpPr>
          <p:grpSpPr>
            <a:xfrm>
              <a:off x="2941619" y="3895613"/>
              <a:ext cx="483621" cy="510995"/>
              <a:chOff x="4345944" y="4626313"/>
              <a:chExt cx="483621" cy="510995"/>
            </a:xfrm>
          </p:grpSpPr>
          <p:grpSp>
            <p:nvGrpSpPr>
              <p:cNvPr id="1519" name="Google Shape;1519;p63"/>
              <p:cNvGrpSpPr/>
              <p:nvPr/>
            </p:nvGrpSpPr>
            <p:grpSpPr>
              <a:xfrm>
                <a:off x="4345944" y="4852987"/>
                <a:ext cx="474200" cy="284321"/>
                <a:chOff x="4345944" y="4852987"/>
                <a:chExt cx="474200" cy="284321"/>
              </a:xfrm>
            </p:grpSpPr>
            <p:sp>
              <p:nvSpPr>
                <p:cNvPr id="1520" name="Google Shape;1520;p63"/>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63"/>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63"/>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23" name="Google Shape;1523;p63"/>
                <p:cNvGrpSpPr/>
                <p:nvPr/>
              </p:nvGrpSpPr>
              <p:grpSpPr>
                <a:xfrm>
                  <a:off x="4457040" y="4985575"/>
                  <a:ext cx="133724" cy="77247"/>
                  <a:chOff x="4457040" y="4985575"/>
                  <a:chExt cx="133724" cy="77247"/>
                </a:xfrm>
              </p:grpSpPr>
              <p:sp>
                <p:nvSpPr>
                  <p:cNvPr id="1524" name="Google Shape;1524;p63"/>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63"/>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6" name="Google Shape;1526;p63"/>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63"/>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63"/>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63"/>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63"/>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63"/>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63"/>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63"/>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63"/>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63"/>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63"/>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63"/>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63"/>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63"/>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63"/>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63"/>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63"/>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63"/>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63"/>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63"/>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63"/>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63"/>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63"/>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63"/>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63"/>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63"/>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63"/>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63"/>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63"/>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63"/>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63"/>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63"/>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63"/>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63"/>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63"/>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63"/>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63"/>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63"/>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63"/>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63"/>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63"/>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63"/>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63"/>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63"/>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63"/>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63"/>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63"/>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63"/>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63"/>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63"/>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63"/>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63"/>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63"/>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63"/>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63"/>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63"/>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63"/>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63"/>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63"/>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63"/>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63"/>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63"/>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63"/>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63"/>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63"/>
              <p:cNvGrpSpPr/>
              <p:nvPr/>
            </p:nvGrpSpPr>
            <p:grpSpPr>
              <a:xfrm>
                <a:off x="4543079" y="4626313"/>
                <a:ext cx="286486" cy="386884"/>
                <a:chOff x="4543079" y="4626313"/>
                <a:chExt cx="286486" cy="386884"/>
              </a:xfrm>
            </p:grpSpPr>
            <p:grpSp>
              <p:nvGrpSpPr>
                <p:cNvPr id="1591" name="Google Shape;1591;p63"/>
                <p:cNvGrpSpPr/>
                <p:nvPr/>
              </p:nvGrpSpPr>
              <p:grpSpPr>
                <a:xfrm>
                  <a:off x="4543079" y="4626313"/>
                  <a:ext cx="286486" cy="386884"/>
                  <a:chOff x="4543079" y="4626313"/>
                  <a:chExt cx="286486" cy="386884"/>
                </a:xfrm>
              </p:grpSpPr>
              <p:sp>
                <p:nvSpPr>
                  <p:cNvPr id="1592" name="Google Shape;1592;p63"/>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63"/>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6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63"/>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63"/>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97" name="Google Shape;1597;p63"/>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63"/>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63"/>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00" name="Google Shape;1600;p63"/>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63"/>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63"/>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63"/>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63"/>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63"/>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6" name="Google Shape;1606;p63"/>
          <p:cNvSpPr txBox="1">
            <a:spLocks noGrp="1"/>
          </p:cNvSpPr>
          <p:nvPr>
            <p:ph type="ctrTitle" idx="4294967295"/>
          </p:nvPr>
        </p:nvSpPr>
        <p:spPr>
          <a:xfrm>
            <a:off x="838200" y="1812050"/>
            <a:ext cx="53040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latin typeface="Times New Roman"/>
                <a:ea typeface="Times New Roman"/>
                <a:cs typeface="Times New Roman"/>
                <a:sym typeface="Times New Roman"/>
              </a:rPr>
              <a:t>THANKS!</a:t>
            </a:r>
            <a:endParaRPr sz="8000">
              <a:latin typeface="Times New Roman"/>
              <a:ea typeface="Times New Roman"/>
              <a:cs typeface="Times New Roman"/>
              <a:sym typeface="Times New Roman"/>
            </a:endParaRPr>
          </a:p>
        </p:txBody>
      </p:sp>
      <p:sp>
        <p:nvSpPr>
          <p:cNvPr id="1607" name="Google Shape;1607;p63"/>
          <p:cNvSpPr txBox="1">
            <a:spLocks noGrp="1"/>
          </p:cNvSpPr>
          <p:nvPr>
            <p:ph type="subTitle" idx="4294967295"/>
          </p:nvPr>
        </p:nvSpPr>
        <p:spPr>
          <a:xfrm>
            <a:off x="685800" y="3164059"/>
            <a:ext cx="4343700" cy="1920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3600" b="1">
                <a:solidFill>
                  <a:schemeClr val="accent1"/>
                </a:solidFill>
                <a:latin typeface="Times New Roman"/>
                <a:ea typeface="Times New Roman"/>
                <a:cs typeface="Times New Roman"/>
                <a:sym typeface="Times New Roman"/>
              </a:rPr>
              <a:t>Any questions?</a:t>
            </a:r>
            <a:endParaRPr sz="3600" b="1">
              <a:solidFill>
                <a:schemeClr val="accent1"/>
              </a:solidFill>
              <a:latin typeface="Times New Roman"/>
              <a:ea typeface="Times New Roman"/>
              <a:cs typeface="Times New Roman"/>
              <a:sym typeface="Times New Roman"/>
            </a:endParaRPr>
          </a:p>
          <a:p>
            <a:pPr marL="457200" lvl="0" indent="0" algn="ctr" rtl="0">
              <a:spcBef>
                <a:spcPts val="60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7"/>
          <p:cNvSpPr txBox="1">
            <a:spLocks noGrp="1"/>
          </p:cNvSpPr>
          <p:nvPr>
            <p:ph type="body" idx="1"/>
          </p:nvPr>
        </p:nvSpPr>
        <p:spPr>
          <a:xfrm>
            <a:off x="962250" y="400100"/>
            <a:ext cx="72195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2</a:t>
            </a:r>
            <a:r>
              <a:rPr lang="en" sz="2000"/>
              <a:t>/6</a:t>
            </a:r>
            <a:r>
              <a:rPr lang="en"/>
              <a:t>: l’analyse des mots-clés</a:t>
            </a:r>
            <a:endParaRPr/>
          </a:p>
        </p:txBody>
      </p:sp>
      <p:sp>
        <p:nvSpPr>
          <p:cNvPr id="615" name="Google Shape;615;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616" name="Google Shape;616;p17"/>
          <p:cNvSpPr txBox="1"/>
          <p:nvPr/>
        </p:nvSpPr>
        <p:spPr>
          <a:xfrm>
            <a:off x="822200" y="1147950"/>
            <a:ext cx="7774200" cy="6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Elle permet de bien comprendre vers quoi orienter son travail.</a:t>
            </a:r>
            <a:endParaRPr sz="1800">
              <a:solidFill>
                <a:schemeClr val="lt1"/>
              </a:solidFill>
              <a:latin typeface="Barlow Light"/>
              <a:ea typeface="Barlow Light"/>
              <a:cs typeface="Barlow Light"/>
              <a:sym typeface="Barlow Light"/>
            </a:endParaRPr>
          </a:p>
        </p:txBody>
      </p:sp>
      <p:pic>
        <p:nvPicPr>
          <p:cNvPr id="617" name="Google Shape;617;p17"/>
          <p:cNvPicPr preferRelativeResize="0"/>
          <p:nvPr/>
        </p:nvPicPr>
        <p:blipFill>
          <a:blip r:embed="rId3">
            <a:alphaModFix/>
          </a:blip>
          <a:stretch>
            <a:fillRect/>
          </a:stretch>
        </p:blipFill>
        <p:spPr>
          <a:xfrm>
            <a:off x="2191025" y="1791250"/>
            <a:ext cx="4761950" cy="335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8"/>
          <p:cNvSpPr txBox="1">
            <a:spLocks noGrp="1"/>
          </p:cNvSpPr>
          <p:nvPr>
            <p:ph type="body" idx="1"/>
          </p:nvPr>
        </p:nvSpPr>
        <p:spPr>
          <a:xfrm>
            <a:off x="886050" y="171500"/>
            <a:ext cx="81438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3</a:t>
            </a:r>
            <a:r>
              <a:rPr lang="en" sz="2000"/>
              <a:t>/6</a:t>
            </a:r>
            <a:r>
              <a:rPr lang="en"/>
              <a:t>: Analyser les positions des mots-clés</a:t>
            </a:r>
            <a:endParaRPr/>
          </a:p>
          <a:p>
            <a:pPr marL="1371600" lvl="0" indent="457200" algn="l" rtl="0">
              <a:spcBef>
                <a:spcPts val="600"/>
              </a:spcBef>
              <a:spcAft>
                <a:spcPts val="0"/>
              </a:spcAft>
              <a:buNone/>
            </a:pPr>
            <a:r>
              <a:rPr lang="en"/>
              <a:t>de la concurrence</a:t>
            </a:r>
            <a:endParaRPr/>
          </a:p>
        </p:txBody>
      </p:sp>
      <p:sp>
        <p:nvSpPr>
          <p:cNvPr id="623" name="Google Shape;62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624" name="Google Shape;624;p18"/>
          <p:cNvSpPr txBox="1"/>
          <p:nvPr/>
        </p:nvSpPr>
        <p:spPr>
          <a:xfrm>
            <a:off x="684900" y="1340875"/>
            <a:ext cx="8143800" cy="133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Observez les mots-clés utilisés par vos concurrents directs, </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repérez les points forts, </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décelez les mots-clés auxquels vous n’avez pas pensé.</a:t>
            </a:r>
            <a:endParaRPr sz="1800">
              <a:solidFill>
                <a:schemeClr val="lt1"/>
              </a:solidFill>
              <a:latin typeface="Barlow Light"/>
              <a:ea typeface="Barlow Light"/>
              <a:cs typeface="Barlow Light"/>
              <a:sym typeface="Barlow Light"/>
            </a:endParaRPr>
          </a:p>
        </p:txBody>
      </p:sp>
      <p:sp>
        <p:nvSpPr>
          <p:cNvPr id="625" name="Google Shape;625;p18"/>
          <p:cNvSpPr txBox="1"/>
          <p:nvPr/>
        </p:nvSpPr>
        <p:spPr>
          <a:xfrm>
            <a:off x="358850" y="3035275"/>
            <a:ext cx="7999500" cy="1465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a:solidFill>
                  <a:srgbClr val="0000FF"/>
                </a:solidFill>
                <a:latin typeface="Barlow"/>
                <a:ea typeface="Barlow"/>
                <a:cs typeface="Barlow"/>
                <a:sym typeface="Barlow"/>
              </a:rPr>
              <a:t>$_</a:t>
            </a:r>
            <a:r>
              <a:rPr lang="en" sz="1800">
                <a:solidFill>
                  <a:schemeClr val="lt1"/>
                </a:solidFill>
                <a:latin typeface="Barlow Light"/>
                <a:ea typeface="Barlow Light"/>
                <a:cs typeface="Barlow Light"/>
                <a:sym typeface="Barlow Light"/>
              </a:rPr>
              <a:t> Comparez vos mots-clés et ceux de la concurrence grâce notamment aux générateurs de mots-clés comme: </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b="1">
                <a:latin typeface="Barlow"/>
                <a:ea typeface="Barlow"/>
                <a:cs typeface="Barlow"/>
                <a:sym typeface="Barlow"/>
              </a:rPr>
              <a:t>Google Keyword Planner</a:t>
            </a:r>
            <a:r>
              <a:rPr lang="en" sz="1800">
                <a:solidFill>
                  <a:schemeClr val="lt1"/>
                </a:solidFill>
                <a:latin typeface="Barlow Light"/>
                <a:ea typeface="Barlow Light"/>
                <a:cs typeface="Barlow Light"/>
                <a:sym typeface="Barlow Light"/>
              </a:rPr>
              <a:t>, </a:t>
            </a:r>
            <a:r>
              <a:rPr lang="en" sz="1800" b="1">
                <a:latin typeface="Barlow"/>
                <a:ea typeface="Barlow"/>
                <a:cs typeface="Barlow"/>
                <a:sym typeface="Barlow"/>
              </a:rPr>
              <a:t>UberSuggest</a:t>
            </a:r>
            <a:r>
              <a:rPr lang="en" sz="1800">
                <a:solidFill>
                  <a:schemeClr val="lt1"/>
                </a:solidFill>
                <a:latin typeface="Barlow Light"/>
                <a:ea typeface="Barlow Light"/>
                <a:cs typeface="Barlow Light"/>
                <a:sym typeface="Barlow Light"/>
              </a:rPr>
              <a:t>, </a:t>
            </a:r>
            <a:r>
              <a:rPr lang="en" sz="1800" b="1">
                <a:latin typeface="Barlow"/>
                <a:ea typeface="Barlow"/>
                <a:cs typeface="Barlow"/>
                <a:sym typeface="Barlow"/>
              </a:rPr>
              <a:t>SEMRush.</a:t>
            </a:r>
            <a:endParaRPr sz="1800" b="1">
              <a:latin typeface="Barlow"/>
              <a:ea typeface="Barlow"/>
              <a:cs typeface="Barlow"/>
              <a:sym typeface="Barlow"/>
            </a:endParaRPr>
          </a:p>
        </p:txBody>
      </p:sp>
      <p:pic>
        <p:nvPicPr>
          <p:cNvPr id="626" name="Google Shape;626;p18"/>
          <p:cNvPicPr preferRelativeResize="0"/>
          <p:nvPr/>
        </p:nvPicPr>
        <p:blipFill>
          <a:blip r:embed="rId3">
            <a:alphaModFix/>
          </a:blip>
          <a:stretch>
            <a:fillRect/>
          </a:stretch>
        </p:blipFill>
        <p:spPr>
          <a:xfrm>
            <a:off x="6676625" y="4072306"/>
            <a:ext cx="1972401" cy="1071200"/>
          </a:xfrm>
          <a:prstGeom prst="rect">
            <a:avLst/>
          </a:prstGeom>
          <a:noFill/>
          <a:ln>
            <a:noFill/>
          </a:ln>
        </p:spPr>
      </p:pic>
      <p:pic>
        <p:nvPicPr>
          <p:cNvPr id="627" name="Google Shape;627;p18"/>
          <p:cNvPicPr preferRelativeResize="0"/>
          <p:nvPr/>
        </p:nvPicPr>
        <p:blipFill>
          <a:blip r:embed="rId4">
            <a:alphaModFix/>
          </a:blip>
          <a:stretch>
            <a:fillRect/>
          </a:stretch>
        </p:blipFill>
        <p:spPr>
          <a:xfrm>
            <a:off x="1418425" y="4432475"/>
            <a:ext cx="2186875" cy="672875"/>
          </a:xfrm>
          <a:prstGeom prst="rect">
            <a:avLst/>
          </a:prstGeom>
          <a:noFill/>
          <a:ln>
            <a:noFill/>
          </a:ln>
        </p:spPr>
      </p:pic>
      <p:pic>
        <p:nvPicPr>
          <p:cNvPr id="628" name="Google Shape;628;p18"/>
          <p:cNvPicPr preferRelativeResize="0"/>
          <p:nvPr/>
        </p:nvPicPr>
        <p:blipFill>
          <a:blip r:embed="rId5">
            <a:alphaModFix/>
          </a:blip>
          <a:stretch>
            <a:fillRect/>
          </a:stretch>
        </p:blipFill>
        <p:spPr>
          <a:xfrm>
            <a:off x="3740275" y="4432475"/>
            <a:ext cx="2801383" cy="67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9"/>
          <p:cNvSpPr txBox="1">
            <a:spLocks noGrp="1"/>
          </p:cNvSpPr>
          <p:nvPr>
            <p:ph type="body" idx="1"/>
          </p:nvPr>
        </p:nvSpPr>
        <p:spPr>
          <a:xfrm>
            <a:off x="886050" y="171500"/>
            <a:ext cx="81438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4</a:t>
            </a:r>
            <a:r>
              <a:rPr lang="en" sz="2000"/>
              <a:t>/6</a:t>
            </a:r>
            <a:r>
              <a:rPr lang="en"/>
              <a:t>: Analyse technique et de la qualité</a:t>
            </a:r>
            <a:endParaRPr/>
          </a:p>
        </p:txBody>
      </p:sp>
      <p:sp>
        <p:nvSpPr>
          <p:cNvPr id="634" name="Google Shape;634;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
        <p:nvSpPr>
          <p:cNvPr id="635" name="Google Shape;635;p19"/>
          <p:cNvSpPr txBox="1"/>
          <p:nvPr/>
        </p:nvSpPr>
        <p:spPr>
          <a:xfrm>
            <a:off x="650475" y="1881550"/>
            <a:ext cx="8143800" cy="1665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b="1">
                <a:solidFill>
                  <a:srgbClr val="F1C232"/>
                </a:solidFill>
                <a:latin typeface="Barlow"/>
                <a:ea typeface="Barlow"/>
                <a:cs typeface="Barlow"/>
                <a:sym typeface="Barlow"/>
              </a:rPr>
              <a:t>@_</a:t>
            </a:r>
            <a:r>
              <a:rPr lang="en" sz="1800">
                <a:solidFill>
                  <a:schemeClr val="lt1"/>
                </a:solidFill>
                <a:latin typeface="Barlow Light"/>
                <a:ea typeface="Barlow Light"/>
                <a:cs typeface="Barlow Light"/>
                <a:sym typeface="Barlow Light"/>
              </a:rPr>
              <a:t> Vérifiez </a:t>
            </a:r>
            <a:r>
              <a:rPr lang="en" sz="1800" b="1">
                <a:solidFill>
                  <a:schemeClr val="lt1"/>
                </a:solidFill>
                <a:latin typeface="Barlow"/>
                <a:ea typeface="Barlow"/>
                <a:cs typeface="Barlow"/>
                <a:sym typeface="Barlow"/>
              </a:rPr>
              <a:t>la « propreté » du code, la qualité du contenu</a:t>
            </a:r>
            <a:r>
              <a:rPr lang="en" sz="1800">
                <a:solidFill>
                  <a:schemeClr val="lt1"/>
                </a:solidFill>
                <a:latin typeface="Barlow Light"/>
                <a:ea typeface="Barlow Light"/>
                <a:cs typeface="Barlow Light"/>
                <a:sym typeface="Barlow Light"/>
              </a:rPr>
              <a:t> </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r>
              <a:rPr lang="en" sz="1800" b="1">
                <a:solidFill>
                  <a:srgbClr val="F1C232"/>
                </a:solidFill>
                <a:latin typeface="Barlow"/>
                <a:ea typeface="Barlow"/>
                <a:cs typeface="Barlow"/>
                <a:sym typeface="Barlow"/>
              </a:rPr>
              <a:t>@_ </a:t>
            </a:r>
            <a:r>
              <a:rPr lang="en" sz="1800">
                <a:solidFill>
                  <a:schemeClr val="lt1"/>
                </a:solidFill>
                <a:latin typeface="Barlow Light"/>
                <a:ea typeface="Barlow Light"/>
                <a:cs typeface="Barlow Light"/>
                <a:sym typeface="Barlow Light"/>
              </a:rPr>
              <a:t>Vérifiez également la </a:t>
            </a:r>
            <a:r>
              <a:rPr lang="en" sz="1800" b="1">
                <a:solidFill>
                  <a:schemeClr val="lt1"/>
                </a:solidFill>
                <a:latin typeface="Barlow"/>
                <a:ea typeface="Barlow"/>
                <a:cs typeface="Barlow"/>
                <a:sym typeface="Barlow"/>
              </a:rPr>
              <a:t>rapidité de chargement</a:t>
            </a:r>
            <a:r>
              <a:rPr lang="en" sz="1800">
                <a:solidFill>
                  <a:schemeClr val="lt1"/>
                </a:solidFill>
                <a:latin typeface="Barlow Light"/>
                <a:ea typeface="Barlow Light"/>
                <a:cs typeface="Barlow Light"/>
                <a:sym typeface="Barlow Light"/>
              </a:rPr>
              <a:t> de votre site</a:t>
            </a:r>
            <a:endParaRPr sz="1800">
              <a:solidFill>
                <a:schemeClr val="lt1"/>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0"/>
          <p:cNvSpPr txBox="1">
            <a:spLocks noGrp="1"/>
          </p:cNvSpPr>
          <p:nvPr>
            <p:ph type="body" idx="1"/>
          </p:nvPr>
        </p:nvSpPr>
        <p:spPr>
          <a:xfrm>
            <a:off x="886050" y="171500"/>
            <a:ext cx="8143800" cy="73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Etape 5</a:t>
            </a:r>
            <a:r>
              <a:rPr lang="en" sz="2000"/>
              <a:t>/6</a:t>
            </a:r>
            <a:r>
              <a:rPr lang="en"/>
              <a:t>: Analyse du contenu</a:t>
            </a:r>
            <a:endParaRPr/>
          </a:p>
        </p:txBody>
      </p:sp>
      <p:sp>
        <p:nvSpPr>
          <p:cNvPr id="641" name="Google Shape;64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642" name="Google Shape;642;p20"/>
          <p:cNvSpPr txBox="1"/>
          <p:nvPr/>
        </p:nvSpPr>
        <p:spPr>
          <a:xfrm>
            <a:off x="865775" y="1100925"/>
            <a:ext cx="8143800" cy="73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Le contenu doit d’abord être unique. </a:t>
            </a:r>
            <a:endParaRPr sz="1800">
              <a:solidFill>
                <a:schemeClr val="lt1"/>
              </a:solidFill>
              <a:latin typeface="Barlow Light"/>
              <a:ea typeface="Barlow Light"/>
              <a:cs typeface="Barlow Light"/>
              <a:sym typeface="Barlow Light"/>
            </a:endParaRPr>
          </a:p>
          <a:p>
            <a:pPr marL="0" lvl="0" indent="0" algn="just" rtl="0">
              <a:lnSpc>
                <a:spcPct val="150000"/>
              </a:lnSpc>
              <a:spcBef>
                <a:spcPts val="0"/>
              </a:spcBef>
              <a:spcAft>
                <a:spcPts val="0"/>
              </a:spcAft>
              <a:buNone/>
            </a:pPr>
            <a:endParaRPr sz="1800">
              <a:solidFill>
                <a:schemeClr val="lt1"/>
              </a:solidFill>
              <a:latin typeface="Barlow Light"/>
              <a:ea typeface="Barlow Light"/>
              <a:cs typeface="Barlow Light"/>
              <a:sym typeface="Barlow Light"/>
            </a:endParaRPr>
          </a:p>
        </p:txBody>
      </p:sp>
      <p:sp>
        <p:nvSpPr>
          <p:cNvPr id="643" name="Google Shape;643;p20"/>
          <p:cNvSpPr txBox="1"/>
          <p:nvPr/>
        </p:nvSpPr>
        <p:spPr>
          <a:xfrm>
            <a:off x="865775" y="1929975"/>
            <a:ext cx="7954500" cy="46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solidFill>
                  <a:schemeClr val="lt1"/>
                </a:solidFill>
                <a:latin typeface="Barlow Light"/>
                <a:ea typeface="Barlow Light"/>
                <a:cs typeface="Barlow Light"/>
                <a:sym typeface="Barlow Light"/>
              </a:rPr>
              <a:t>L’outil le plus utilisé est </a:t>
            </a:r>
            <a:r>
              <a:rPr lang="en" sz="1800" b="1">
                <a:latin typeface="Barlow"/>
                <a:ea typeface="Barlow"/>
                <a:cs typeface="Barlow"/>
                <a:sym typeface="Barlow"/>
              </a:rPr>
              <a:t>Copyscape</a:t>
            </a:r>
            <a:r>
              <a:rPr lang="en" sz="1800">
                <a:solidFill>
                  <a:schemeClr val="lt1"/>
                </a:solidFill>
                <a:latin typeface="Barlow Light"/>
                <a:ea typeface="Barlow Light"/>
                <a:cs typeface="Barlow Light"/>
                <a:sym typeface="Barlow Light"/>
              </a:rPr>
              <a:t>.</a:t>
            </a:r>
            <a:endParaRPr sz="1800">
              <a:solidFill>
                <a:schemeClr val="lt1"/>
              </a:solidFill>
              <a:latin typeface="Barlow Light"/>
              <a:ea typeface="Barlow Light"/>
              <a:cs typeface="Barlow Light"/>
              <a:sym typeface="Barlow Light"/>
            </a:endParaRPr>
          </a:p>
        </p:txBody>
      </p:sp>
      <p:pic>
        <p:nvPicPr>
          <p:cNvPr id="644" name="Google Shape;644;p20"/>
          <p:cNvPicPr preferRelativeResize="0"/>
          <p:nvPr/>
        </p:nvPicPr>
        <p:blipFill>
          <a:blip r:embed="rId3">
            <a:alphaModFix/>
          </a:blip>
          <a:stretch>
            <a:fillRect/>
          </a:stretch>
        </p:blipFill>
        <p:spPr>
          <a:xfrm>
            <a:off x="1955663" y="2489025"/>
            <a:ext cx="5232674" cy="261632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1783</Words>
  <Application>Microsoft Office PowerPoint</Application>
  <PresentationFormat>Affichage à l'écran (16:9)</PresentationFormat>
  <Paragraphs>275</Paragraphs>
  <Slides>52</Slides>
  <Notes>52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52</vt:i4>
      </vt:variant>
    </vt:vector>
  </HeadingPairs>
  <TitlesOfParts>
    <vt:vector size="60" baseType="lpstr">
      <vt:lpstr>Arial</vt:lpstr>
      <vt:lpstr>Raleway SemiBold</vt:lpstr>
      <vt:lpstr>Calibri</vt:lpstr>
      <vt:lpstr>Raleway</vt:lpstr>
      <vt:lpstr>Times New Roman</vt:lpstr>
      <vt:lpstr>Barlow Light</vt:lpstr>
      <vt:lpstr>Barlow</vt:lpstr>
      <vt:lpstr>Gaoler template</vt:lpstr>
      <vt:lpstr>Veille technologique : Marketing digital </vt:lpstr>
      <vt:lpstr>Comment Définir sa Stratégie Internet ?</vt:lpstr>
      <vt:lpstr>2. Le Webmarketing ...Qu'est ce que c'est ?</vt:lpstr>
      <vt:lpstr>3. Comment faire l’audit référencement de son site?</vt:lpstr>
      <vt:lpstr>Diapositive 5</vt:lpstr>
      <vt:lpstr>Diapositive 6</vt:lpstr>
      <vt:lpstr>Diapositive 7</vt:lpstr>
      <vt:lpstr>Diapositive 8</vt:lpstr>
      <vt:lpstr>Diapositive 9</vt:lpstr>
      <vt:lpstr>Diapositive 10</vt:lpstr>
      <vt:lpstr>4. Comment faire un audit SEO ?</vt:lpstr>
      <vt:lpstr>Diapositive 12</vt:lpstr>
      <vt:lpstr>Diapositive 13</vt:lpstr>
      <vt:lpstr>Diapositive 14</vt:lpstr>
      <vt:lpstr>Diapositive 15</vt:lpstr>
      <vt:lpstr>Diapositive 16</vt:lpstr>
      <vt:lpstr>Diapositive 17</vt:lpstr>
      <vt:lpstr>Diapositive 18</vt:lpstr>
      <vt:lpstr>Diapositive 19</vt:lpstr>
      <vt:lpstr>5. Comment analyser les mots-clés de votre site ?</vt:lpstr>
      <vt:lpstr>5. Comment analyser les mots-clés de votre site ?</vt:lpstr>
      <vt:lpstr>5. Comment analyser les mots-clés de votre site ?</vt:lpstr>
      <vt:lpstr>6. Comment analyser vos positions sur Google ?</vt:lpstr>
      <vt:lpstr>7. C’est quoi Google Adwords?</vt:lpstr>
      <vt:lpstr>8. Le digital, c’est quoi?</vt:lpstr>
      <vt:lpstr>9. C’est quoi la matrice Mc Kinsey ou matrice atouts attraits?</vt:lpstr>
      <vt:lpstr>La matrice Mc Kinsey ou matrice atouts attraits  </vt:lpstr>
      <vt:lpstr>10 . C’est quoi Google Analytic</vt:lpstr>
      <vt:lpstr>11. Comment faire la certification en Google Analytics ?</vt:lpstr>
      <vt:lpstr>11. Comment faire la certification en Google Analytics ?</vt:lpstr>
      <vt:lpstr>11. Comment faire la certification en Google Analytics ?</vt:lpstr>
      <vt:lpstr>12. Audit réferencement : la methodologie.</vt:lpstr>
      <vt:lpstr>12. Audit réferencement : la methodologie.</vt:lpstr>
      <vt:lpstr>12. Audit réferencement : la methodologie.</vt:lpstr>
      <vt:lpstr>12. Audit réferencement : la methodologie.</vt:lpstr>
      <vt:lpstr>13. Comment analyser le trafic de votre site internet ?</vt:lpstr>
      <vt:lpstr> </vt:lpstr>
      <vt:lpstr> </vt:lpstr>
      <vt:lpstr>14. Quel est votre positionnement dans  les moteurs de recherche?</vt:lpstr>
      <vt:lpstr> </vt:lpstr>
      <vt:lpstr>15. Comment améliorer le référencement  de votre site internet?</vt:lpstr>
      <vt:lpstr> </vt:lpstr>
      <vt:lpstr>16. Comment élargir vos mot-clés?</vt:lpstr>
      <vt:lpstr>Diapositive 44</vt:lpstr>
      <vt:lpstr>Diapositive 45</vt:lpstr>
      <vt:lpstr>17. Comment faire le suivi de son référencement?</vt:lpstr>
      <vt:lpstr>18. Differencier mobile first,only,site responsive et application mobile?</vt:lpstr>
      <vt:lpstr>18. Differencier mobile first,mobile only,site responsive et application mobile?</vt:lpstr>
      <vt:lpstr>18. Differencier mobile first,only,site responsive et application mobile?</vt:lpstr>
      <vt:lpstr>18. Differencier mobile first,only,site responsive et application mobile?</vt:lpstr>
      <vt:lpstr>19. Déterminer des indicateurs pertinents pour suivre et piloter les performances de son site?</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Veille technologique : Marketing digital </dc:title>
  <dc:creator>Hanta</dc:creator>
  <cp:lastModifiedBy>Hanta</cp:lastModifiedBy>
  <cp:revision>1</cp:revision>
  <dcterms:modified xsi:type="dcterms:W3CDTF">2020-06-17T17:09:46Z</dcterms:modified>
</cp:coreProperties>
</file>